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59"/>
  </p:notesMasterIdLst>
  <p:handoutMasterIdLst>
    <p:handoutMasterId r:id="rId60"/>
  </p:handoutMasterIdLst>
  <p:sldIdLst>
    <p:sldId id="256" r:id="rId2"/>
    <p:sldId id="362" r:id="rId3"/>
    <p:sldId id="363" r:id="rId4"/>
    <p:sldId id="365" r:id="rId5"/>
    <p:sldId id="369" r:id="rId6"/>
    <p:sldId id="398" r:id="rId7"/>
    <p:sldId id="411" r:id="rId8"/>
    <p:sldId id="379"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292" r:id="rId22"/>
    <p:sldId id="355" r:id="rId23"/>
    <p:sldId id="356" r:id="rId24"/>
    <p:sldId id="357" r:id="rId25"/>
    <p:sldId id="358" r:id="rId26"/>
    <p:sldId id="359" r:id="rId27"/>
    <p:sldId id="348" r:id="rId28"/>
    <p:sldId id="313" r:id="rId29"/>
    <p:sldId id="402" r:id="rId30"/>
    <p:sldId id="399" r:id="rId31"/>
    <p:sldId id="413" r:id="rId32"/>
    <p:sldId id="408" r:id="rId33"/>
    <p:sldId id="409" r:id="rId34"/>
    <p:sldId id="318" r:id="rId35"/>
    <p:sldId id="419" r:id="rId36"/>
    <p:sldId id="418" r:id="rId37"/>
    <p:sldId id="324" r:id="rId38"/>
    <p:sldId id="325" r:id="rId39"/>
    <p:sldId id="404" r:id="rId40"/>
    <p:sldId id="433" r:id="rId41"/>
    <p:sldId id="434" r:id="rId42"/>
    <p:sldId id="435" r:id="rId43"/>
    <p:sldId id="436" r:id="rId44"/>
    <p:sldId id="437" r:id="rId45"/>
    <p:sldId id="381" r:id="rId46"/>
    <p:sldId id="401" r:id="rId47"/>
    <p:sldId id="403" r:id="rId48"/>
    <p:sldId id="382" r:id="rId49"/>
    <p:sldId id="383" r:id="rId50"/>
    <p:sldId id="385" r:id="rId51"/>
    <p:sldId id="400" r:id="rId52"/>
    <p:sldId id="344" r:id="rId53"/>
    <p:sldId id="309" r:id="rId54"/>
    <p:sldId id="420" r:id="rId55"/>
    <p:sldId id="311" r:id="rId56"/>
    <p:sldId id="417" r:id="rId57"/>
    <p:sldId id="396" r:id="rId58"/>
  </p:sldIdLst>
  <p:sldSz cx="9144000" cy="6858000" type="screen4x3"/>
  <p:notesSz cx="7010400" cy="9296400"/>
  <p:custDataLst>
    <p:tags r:id="rId62"/>
  </p:custDataLst>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DC3"/>
    <a:srgbClr val="500000"/>
    <a:srgbClr val="CC99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4" autoAdjust="0"/>
    <p:restoredTop sz="82342" autoAdjust="0"/>
  </p:normalViewPr>
  <p:slideViewPr>
    <p:cSldViewPr>
      <p:cViewPr>
        <p:scale>
          <a:sx n="100" d="100"/>
          <a:sy n="100" d="100"/>
        </p:scale>
        <p:origin x="-1128"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25955"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3A27FFD3-5DDA-455D-8DEA-30290D4B2C98}" type="datetimeFigureOut">
              <a:rPr lang="en-US"/>
              <a:pPr/>
              <a:t>10/27/15</a:t>
            </a:fld>
            <a:endParaRPr lang="en-US" dirty="0"/>
          </a:p>
        </p:txBody>
      </p:sp>
      <p:sp>
        <p:nvSpPr>
          <p:cNvPr id="125956"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25957"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AF59672-DD9F-4EFC-92BC-ACC3CAF4397D}" type="slidenum">
              <a:rPr lang="en-US"/>
              <a:pPr/>
              <a:t>‹#›</a:t>
            </a:fld>
            <a:endParaRPr lang="en-US" dirty="0"/>
          </a:p>
        </p:txBody>
      </p:sp>
    </p:spTree>
    <p:extLst>
      <p:ext uri="{BB962C8B-B14F-4D97-AF65-F5344CB8AC3E}">
        <p14:creationId xmlns:p14="http://schemas.microsoft.com/office/powerpoint/2010/main" val="347226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3555"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1040" y="4416428"/>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3559"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42E2A2C-7952-4DF0-9C81-6D880F4A340A}" type="slidenum">
              <a:rPr lang="en-US"/>
              <a:pPr>
                <a:defRPr/>
              </a:pPr>
              <a:t>‹#›</a:t>
            </a:fld>
            <a:endParaRPr lang="en-US" dirty="0"/>
          </a:p>
        </p:txBody>
      </p:sp>
    </p:spTree>
    <p:extLst>
      <p:ext uri="{BB962C8B-B14F-4D97-AF65-F5344CB8AC3E}">
        <p14:creationId xmlns:p14="http://schemas.microsoft.com/office/powerpoint/2010/main" val="2116760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A08AA3F8-C81E-4A68-9E12-740B35195F64}" type="slidenum">
              <a:rPr lang="en-US" smtClean="0">
                <a:latin typeface="Arial" pitchFamily="34" charset="0"/>
              </a:rPr>
              <a:pPr/>
              <a:t>1</a:t>
            </a:fld>
            <a:endParaRPr lang="en-US" dirty="0" smtClean="0">
              <a:latin typeface="Arial" pitchFamily="34"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FA559-5C5D-4CD4-A078-9A1B3E463EE9}" type="slidenum">
              <a:rPr lang="en-US"/>
              <a:pPr/>
              <a:t>22</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r>
              <a:rPr lang="en-US" b="1" dirty="0"/>
              <a:t>Minor is Possession </a:t>
            </a:r>
          </a:p>
          <a:p>
            <a:r>
              <a:rPr lang="en-US" dirty="0"/>
              <a:t>A person can also receive a citation for minor in possession even if they just have constructive possession such as sitting next to it when the police arrive.</a:t>
            </a:r>
          </a:p>
          <a:p>
            <a:endParaRPr lang="en-US" dirty="0"/>
          </a:p>
          <a:p>
            <a:r>
              <a:rPr lang="en-US" b="1" dirty="0"/>
              <a:t>Minor in Consumption</a:t>
            </a:r>
          </a:p>
          <a:p>
            <a:r>
              <a:rPr lang="en-US" dirty="0"/>
              <a:t>All an officer has to do is smell the alcohol on your body or breath.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7EE6A-E8D4-4CD7-A2B3-E2DAAC851515}" type="slidenum">
              <a:rPr lang="en-US"/>
              <a:pPr/>
              <a:t>23</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r>
              <a:rPr lang="en-US" dirty="0"/>
              <a:t>Most people don’t know that a person who is a minor can also be charged with this crime.</a:t>
            </a:r>
          </a:p>
          <a:p>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13EB6-49E3-4C00-8108-397BEBDEDB18}" type="slidenum">
              <a:rPr lang="en-US"/>
              <a:pPr/>
              <a:t>24</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r>
              <a:rPr lang="en-US" b="1" dirty="0"/>
              <a:t>Driving Under the Influence</a:t>
            </a:r>
          </a:p>
          <a:p>
            <a:r>
              <a:rPr lang="en-US" sz="1000" dirty="0"/>
              <a:t>Not to be confused with Driving While Intoxicated.  The police only have to show that a minor has a detectible amount of alcohol  in their system.  One beer could be considered a detectible amount.</a:t>
            </a:r>
          </a:p>
          <a:p>
            <a:endParaRPr lang="en-US"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B953C-5BC1-4A16-810C-4507B7A2DA1F}" type="slidenum">
              <a:rPr lang="en-US"/>
              <a:pPr/>
              <a:t>25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r>
              <a:rPr lang="en-US" dirty="0"/>
              <a:t>A major enhancement for possession of a narcotic or marijuana is possession near or at a school.  These enhancements raise the punishment level one full degree so if you have enough for a misdemeanor of campus it could be enough for a felony on campus that would carry prison time.</a:t>
            </a:r>
          </a:p>
          <a:p>
            <a:endParaRPr lang="en-US" dirty="0"/>
          </a:p>
          <a:p>
            <a:r>
              <a:rPr lang="en-US" dirty="0"/>
              <a:t>Some drugs such as LSD </a:t>
            </a:r>
            <a:r>
              <a:rPr lang="en-US" u="sng" dirty="0"/>
              <a:t>WILL</a:t>
            </a:r>
            <a:r>
              <a:rPr lang="en-US" dirty="0"/>
              <a:t> remain in your system forever, and many drugs cause a lasting addiction after the first use that a person would have to fight for the rest of their lives.</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D58F6-49BB-4C87-B343-94F0E4109085}" type="slidenum">
              <a:rPr lang="en-US"/>
              <a:pPr/>
              <a:t>26</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It only takes one minor drinking to undo all your preparations.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degree to which an organization is responsible for the behavior of its members is not necessarily dependent upon the number of members engaging in the activity, but depends upon whether the activity is related to the organization.</a:t>
            </a:r>
          </a:p>
          <a:p>
            <a:endParaRPr lang="en-US" dirty="0"/>
          </a:p>
        </p:txBody>
      </p:sp>
      <p:sp>
        <p:nvSpPr>
          <p:cNvPr id="4" name="Slide Number Placeholder 3"/>
          <p:cNvSpPr>
            <a:spLocks noGrp="1"/>
          </p:cNvSpPr>
          <p:nvPr>
            <p:ph type="sldNum" sz="quarter" idx="10"/>
          </p:nvPr>
        </p:nvSpPr>
        <p:spPr/>
        <p:txBody>
          <a:bodyPr/>
          <a:lstStyle/>
          <a:p>
            <a:pPr>
              <a:defRPr/>
            </a:pPr>
            <a:fld id="{A42E2A2C-7952-4DF0-9C81-6D880F4A340A}" type="slidenum">
              <a:rPr lang="en-US" smtClean="0"/>
              <a:pPr>
                <a:defRPr/>
              </a:pPr>
              <a:t>28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64622B6F-0294-4408-995E-ECB5E0D4DBFF}" type="slidenum">
              <a:rPr lang="en-US" smtClean="0">
                <a:latin typeface="Arial" pitchFamily="34" charset="0"/>
              </a:rPr>
              <a:pPr/>
              <a:t>35</a:t>
            </a:fld>
            <a:endParaRPr lang="en-US" dirty="0" smtClean="0">
              <a:latin typeface="Arial" pitchFamily="34"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3234D33B-0F68-48B7-A7E5-C3021AECA68D}" type="slidenum">
              <a:rPr lang="en-US" smtClean="0">
                <a:latin typeface="Arial" pitchFamily="34" charset="0"/>
              </a:rPr>
              <a:pPr/>
              <a:t>37</a:t>
            </a:fld>
            <a:endParaRPr lang="en-US" dirty="0" smtClean="0">
              <a:latin typeface="Arial" pitchFamily="34"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19C7B1C-92D7-45D5-998E-F8A430BB6106}" type="slidenum">
              <a:rPr lang="en-US" smtClean="0">
                <a:latin typeface="Arial" pitchFamily="34" charset="0"/>
              </a:rPr>
              <a:pPr/>
              <a:t>38</a:t>
            </a:fld>
            <a:endParaRPr lang="en-US" dirty="0" smtClean="0">
              <a:latin typeface="Arial" pitchFamily="34"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2E2A2C-7952-4DF0-9C81-6D880F4A340A}" type="slidenum">
              <a:rPr lang="en-US" smtClean="0"/>
              <a:pPr>
                <a:defRPr/>
              </a:pPr>
              <a:t>42</a:t>
            </a:fld>
            <a:endParaRPr lang="en-US" dirty="0"/>
          </a:p>
        </p:txBody>
      </p:sp>
    </p:spTree>
    <p:extLst>
      <p:ext uri="{BB962C8B-B14F-4D97-AF65-F5344CB8AC3E}">
        <p14:creationId xmlns:p14="http://schemas.microsoft.com/office/powerpoint/2010/main" val="231376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515FC29-FD1E-496A-8552-60B6BA0CDC77}" type="slidenum">
              <a:rPr lang="en-US"/>
              <a:pPr/>
              <a:t>2</a:t>
            </a:fld>
            <a:endParaRPr lang="en-US" dirty="0"/>
          </a:p>
        </p:txBody>
      </p:sp>
      <p:sp>
        <p:nvSpPr>
          <p:cNvPr id="36867"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anchor="b">
            <a:prstTxWarp prst="textNoShape">
              <a:avLst/>
            </a:prstTxWarp>
          </a:bodyPr>
          <a:lstStyle/>
          <a:p>
            <a:pPr algn="r"/>
            <a:fld id="{904AEFEE-0103-4DDF-959D-BA8FEA5A80B8}" type="slidenum">
              <a:rPr lang="en-US" sz="1200"/>
              <a:pPr algn="r"/>
              <a:t>2</a:t>
            </a:fld>
            <a:endParaRPr lang="en-US" sz="1200" dirty="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pPr eaLnBrk="1" hangingPunct="1"/>
            <a:endParaRPr lang="en-US" sz="1400" dirty="0">
              <a:latin typeface="Arial" pitchFamily="4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latin typeface="Arial" pitchFamily="42" charset="0"/>
            </a:endParaRPr>
          </a:p>
        </p:txBody>
      </p:sp>
      <p:sp>
        <p:nvSpPr>
          <p:cNvPr id="56324" name="Slide Number Placeholder 3"/>
          <p:cNvSpPr>
            <a:spLocks noGrp="1"/>
          </p:cNvSpPr>
          <p:nvPr>
            <p:ph type="sldNum" sz="quarter" idx="5"/>
          </p:nvPr>
        </p:nvSpPr>
        <p:spPr>
          <a:noFill/>
        </p:spPr>
        <p:txBody>
          <a:bodyPr/>
          <a:lstStyle/>
          <a:p>
            <a:fld id="{4B871E7F-DA51-452F-BA98-EDC06364E447}" type="slidenum">
              <a:rPr lang="en-US"/>
              <a:pPr/>
              <a:t>45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42E2A2C-7952-4DF0-9C81-6D880F4A340A}" type="slidenum">
              <a:rPr lang="en-US" smtClean="0"/>
              <a:pPr>
                <a:defRPr/>
              </a:pPr>
              <a:t>47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dirty="0">
              <a:latin typeface="Arial" pitchFamily="42" charset="0"/>
            </a:endParaRPr>
          </a:p>
        </p:txBody>
      </p:sp>
      <p:sp>
        <p:nvSpPr>
          <p:cNvPr id="57348" name="Slide Number Placeholder 3"/>
          <p:cNvSpPr>
            <a:spLocks noGrp="1"/>
          </p:cNvSpPr>
          <p:nvPr>
            <p:ph type="sldNum" sz="quarter" idx="5"/>
          </p:nvPr>
        </p:nvSpPr>
        <p:spPr>
          <a:noFill/>
        </p:spPr>
        <p:txBody>
          <a:bodyPr/>
          <a:lstStyle/>
          <a:p>
            <a:fld id="{8AE133E4-DFBB-4BA0-9AAE-FDCC04CAD7ED}" type="slidenum">
              <a:rPr lang="en-US"/>
              <a:pPr/>
              <a:t>48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619C773-90C5-4278-A777-22488E407251}" type="slidenum">
              <a:rPr lang="en-US"/>
              <a:pPr/>
              <a:t>49</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dirty="0">
              <a:latin typeface="Arial" pitchFamily="4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buFontTx/>
              <a:buChar char="•"/>
            </a:pPr>
            <a:endParaRPr lang="en-US" dirty="0">
              <a:latin typeface="Arial" pitchFamily="42" charset="0"/>
            </a:endParaRPr>
          </a:p>
        </p:txBody>
      </p:sp>
      <p:sp>
        <p:nvSpPr>
          <p:cNvPr id="60420" name="Slide Number Placeholder 3"/>
          <p:cNvSpPr>
            <a:spLocks noGrp="1"/>
          </p:cNvSpPr>
          <p:nvPr>
            <p:ph type="sldNum" sz="quarter" idx="5"/>
          </p:nvPr>
        </p:nvSpPr>
        <p:spPr>
          <a:noFill/>
        </p:spPr>
        <p:txBody>
          <a:bodyPr/>
          <a:lstStyle/>
          <a:p>
            <a:fld id="{288AD5E9-15DA-4EFC-B0D6-D18B5418A92E}" type="slidenum">
              <a:rPr lang="en-US"/>
              <a:pPr/>
              <a:t>50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93C21329-9660-4117-98AD-82FD0E15CAAD}" type="slidenum">
              <a:rPr lang="en-US" smtClean="0">
                <a:latin typeface="Arial" pitchFamily="34" charset="0"/>
              </a:rPr>
              <a:pPr/>
              <a:t>53</a:t>
            </a:fld>
            <a:endParaRPr lang="en-US" dirty="0" smtClean="0">
              <a:latin typeface="Arial" pitchFamily="34"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93C21329-9660-4117-98AD-82FD0E15CAAD}" type="slidenum">
              <a:rPr lang="en-US" smtClean="0">
                <a:latin typeface="Arial" pitchFamily="34" charset="0"/>
              </a:rPr>
              <a:pPr/>
              <a:t>54</a:t>
            </a:fld>
            <a:endParaRPr lang="en-US" dirty="0" smtClean="0">
              <a:latin typeface="Arial" pitchFamily="34"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2A1951E-DF31-46D3-B2A6-65D421275FB3}" type="slidenum">
              <a:rPr lang="en-US"/>
              <a:pPr/>
              <a:t>3</a:t>
            </a:fld>
            <a:endParaRPr lang="en-US" dirty="0"/>
          </a:p>
        </p:txBody>
      </p:sp>
      <p:sp>
        <p:nvSpPr>
          <p:cNvPr id="37891"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anchor="b">
            <a:prstTxWarp prst="textNoShape">
              <a:avLst/>
            </a:prstTxWarp>
          </a:bodyPr>
          <a:lstStyle/>
          <a:p>
            <a:pPr algn="r"/>
            <a:fld id="{FF9A0741-BB02-45FD-A0A8-F026A7B241D4}" type="slidenum">
              <a:rPr lang="en-US" sz="1200"/>
              <a:pPr algn="r"/>
              <a:t>3</a:t>
            </a:fld>
            <a:endParaRPr lang="en-US" sz="1200" dirty="0"/>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endParaRPr lang="en-US" dirty="0">
              <a:latin typeface="Arial" pitchFamily="4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673A49D-BC37-47FB-AE15-FD515303B6ED}" type="slidenum">
              <a:rPr lang="en-US"/>
              <a:pPr/>
              <a:t>4</a:t>
            </a:fld>
            <a:endParaRPr lang="en-US" dirty="0"/>
          </a:p>
        </p:txBody>
      </p:sp>
      <p:sp>
        <p:nvSpPr>
          <p:cNvPr id="39939"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anchor="b">
            <a:prstTxWarp prst="textNoShape">
              <a:avLst/>
            </a:prstTxWarp>
          </a:bodyPr>
          <a:lstStyle/>
          <a:p>
            <a:pPr algn="r"/>
            <a:fld id="{9F6E8D22-2F62-440D-8FDB-08A36068306A}" type="slidenum">
              <a:rPr lang="en-US" sz="1200"/>
              <a:pPr algn="r"/>
              <a:t>4</a:t>
            </a:fld>
            <a:endParaRPr lang="en-US" sz="1200" dirty="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marL="228600" indent="-228600" eaLnBrk="1" hangingPunct="1"/>
            <a:r>
              <a:rPr lang="en-US" dirty="0">
                <a:latin typeface="Arial" pitchFamily="42" charset="0"/>
              </a:rPr>
              <a:t>Three major concepts associated with risk management:</a:t>
            </a:r>
          </a:p>
          <a:p>
            <a:pPr marL="228600" indent="-228600" eaLnBrk="1" hangingPunct="1"/>
            <a:endParaRPr lang="en-US" dirty="0">
              <a:latin typeface="Arial" pitchFamily="42" charset="0"/>
            </a:endParaRPr>
          </a:p>
          <a:p>
            <a:pPr marL="228600" indent="-228600" eaLnBrk="1" hangingPunct="1">
              <a:buFontTx/>
              <a:buAutoNum type="arabicPeriod"/>
            </a:pPr>
            <a:r>
              <a:rPr lang="en-US" dirty="0">
                <a:latin typeface="Arial" pitchFamily="42" charset="0"/>
              </a:rPr>
              <a:t>Identify risky behavior – can injury or loss occur as a result of participation in or attendance at the event or activity (running with pointed scissors in your hand</a:t>
            </a:r>
            <a:r>
              <a:rPr lang="en-US" dirty="0" smtClean="0">
                <a:latin typeface="Arial" pitchFamily="42" charset="0"/>
              </a:rPr>
              <a:t>)</a:t>
            </a:r>
          </a:p>
          <a:p>
            <a:pPr marL="228600" indent="-228600" eaLnBrk="1" hangingPunct="1">
              <a:buFontTx/>
              <a:buNone/>
            </a:pPr>
            <a:endParaRPr lang="en-US" dirty="0" smtClean="0">
              <a:latin typeface="Arial" pitchFamily="42" charset="0"/>
            </a:endParaRPr>
          </a:p>
          <a:p>
            <a:pPr marL="228600" indent="-228600" eaLnBrk="1" hangingPunct="1">
              <a:buFontTx/>
              <a:buAutoNum type="arabicPeriod"/>
            </a:pPr>
            <a:r>
              <a:rPr lang="en-US" dirty="0">
                <a:latin typeface="Arial" pitchFamily="42" charset="0"/>
              </a:rPr>
              <a:t>Assess the probability – how likely is an injury or loss to occur while performing the activity (running with scissors on a rocky hill)</a:t>
            </a:r>
          </a:p>
          <a:p>
            <a:pPr marL="228600" indent="-228600" eaLnBrk="1" hangingPunct="1">
              <a:buFontTx/>
              <a:buAutoNum type="arabicPeriod"/>
            </a:pPr>
            <a:endParaRPr lang="en-US" dirty="0">
              <a:latin typeface="Arial" pitchFamily="42" charset="0"/>
            </a:endParaRPr>
          </a:p>
          <a:p>
            <a:pPr marL="228600" indent="-228600" eaLnBrk="1" hangingPunct="1">
              <a:buFontTx/>
              <a:buAutoNum type="arabicPeriod"/>
            </a:pPr>
            <a:r>
              <a:rPr lang="en-US" dirty="0">
                <a:latin typeface="Arial" pitchFamily="42" charset="0"/>
              </a:rPr>
              <a:t>Eliminate or reduce risk – you may not be able to completely eliminate all risks; however, what methods or controls can be implemented to make the event safer (controlling the use of alcohol, not allow running with sharp pointed items, etc.)</a:t>
            </a:r>
          </a:p>
          <a:p>
            <a:pPr marL="228600" indent="-228600" eaLnBrk="1" hangingPunct="1">
              <a:buFontTx/>
              <a:buAutoNum type="arabicPeriod"/>
            </a:pPr>
            <a:endParaRPr lang="en-US" dirty="0">
              <a:latin typeface="Arial" pitchFamily="42" charset="0"/>
            </a:endParaRPr>
          </a:p>
          <a:p>
            <a:pPr marL="228600" indent="-228600" eaLnBrk="1" hangingPunct="1">
              <a:buFontTx/>
              <a:buAutoNum type="arabicPeriod"/>
            </a:pPr>
            <a:r>
              <a:rPr lang="en-US" dirty="0">
                <a:latin typeface="Arial" pitchFamily="42" charset="0"/>
              </a:rPr>
              <a:t>Reassess the activity – now that the obvious risks have been addressed, what else can be done to minimize the risks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2EDB945-0193-4086-B08B-D3CE2E28C3D4}" type="slidenum">
              <a:rPr lang="en-US"/>
              <a:pPr/>
              <a:t>5</a:t>
            </a:fld>
            <a:endParaRPr lang="en-US" dirty="0"/>
          </a:p>
        </p:txBody>
      </p:sp>
      <p:sp>
        <p:nvSpPr>
          <p:cNvPr id="44035"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anchor="b">
            <a:prstTxWarp prst="textNoShape">
              <a:avLst/>
            </a:prstTxWarp>
          </a:bodyPr>
          <a:lstStyle/>
          <a:p>
            <a:pPr algn="r"/>
            <a:fld id="{68D5570F-E995-48C0-85CD-738A20BA361B}" type="slidenum">
              <a:rPr lang="en-US" sz="1200"/>
              <a:pPr algn="r"/>
              <a:t>5</a:t>
            </a:fld>
            <a:endParaRPr lang="en-US" sz="1200" dirty="0"/>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endParaRPr lang="en-US" dirty="0">
              <a:latin typeface="Arial" pitchFamily="4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EA6E990-42B2-4720-8F9B-282465A5E0B7}" type="slidenum">
              <a:rPr lang="en-US"/>
              <a:pPr/>
              <a:t>6</a:t>
            </a:fld>
            <a:endParaRPr lang="en-US" dirty="0"/>
          </a:p>
        </p:txBody>
      </p:sp>
      <p:sp>
        <p:nvSpPr>
          <p:cNvPr id="52227"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anchor="b">
            <a:prstTxWarp prst="textNoShape">
              <a:avLst/>
            </a:prstTxWarp>
          </a:bodyPr>
          <a:lstStyle/>
          <a:p>
            <a:pPr algn="r"/>
            <a:fld id="{A7A0A837-0F9D-4150-BDEB-36C2ED6CFFA5}" type="slidenum">
              <a:rPr lang="en-US" sz="1200"/>
              <a:pPr algn="r"/>
              <a:t>6</a:t>
            </a:fld>
            <a:endParaRPr lang="en-US" sz="1200" dirty="0"/>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pPr eaLnBrk="1" hangingPunct="1"/>
            <a:endParaRPr lang="en-US" dirty="0">
              <a:latin typeface="Arial" pitchFamily="4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dirty="0">
              <a:latin typeface="Arial" pitchFamily="42" charset="0"/>
            </a:endParaRPr>
          </a:p>
        </p:txBody>
      </p:sp>
      <p:sp>
        <p:nvSpPr>
          <p:cNvPr id="41988" name="Slide Number Placeholder 3"/>
          <p:cNvSpPr>
            <a:spLocks noGrp="1"/>
          </p:cNvSpPr>
          <p:nvPr>
            <p:ph type="sldNum" sz="quarter" idx="5"/>
          </p:nvPr>
        </p:nvSpPr>
        <p:spPr>
          <a:noFill/>
        </p:spPr>
        <p:txBody>
          <a:bodyPr/>
          <a:lstStyle/>
          <a:p>
            <a:fld id="{492504E8-8A6F-44A1-AD48-B52716875A46}"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CE78649-AB6E-47E7-9719-E93F53F0B58D}" type="slidenum">
              <a:rPr lang="en-US"/>
              <a:pPr/>
              <a:t>8</a:t>
            </a:fld>
            <a:endParaRPr lang="en-US" dirty="0"/>
          </a:p>
        </p:txBody>
      </p:sp>
      <p:sp>
        <p:nvSpPr>
          <p:cNvPr id="54275"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anchor="b">
            <a:prstTxWarp prst="textNoShape">
              <a:avLst/>
            </a:prstTxWarp>
          </a:bodyPr>
          <a:lstStyle/>
          <a:p>
            <a:pPr algn="r"/>
            <a:fld id="{28250BFB-74C6-4EBC-9110-E4715FAB66FF}" type="slidenum">
              <a:rPr lang="en-US" sz="1200"/>
              <a:pPr algn="r"/>
              <a:t>8</a:t>
            </a:fld>
            <a:endParaRPr lang="en-US" sz="1200" dirty="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a:lstStyle/>
          <a:p>
            <a:pPr marL="457200" marR="0" lvl="1" indent="0" algn="l" defTabSz="914400" rtl="0" eaLnBrk="1" fontAlgn="base" latinLnBrk="0" hangingPunct="1">
              <a:lnSpc>
                <a:spcPct val="80000"/>
              </a:lnSpc>
              <a:spcBef>
                <a:spcPct val="30000"/>
              </a:spcBef>
              <a:spcAft>
                <a:spcPct val="0"/>
              </a:spcAft>
              <a:buClrTx/>
              <a:buSzTx/>
              <a:buFontTx/>
              <a:buNone/>
              <a:tabLst/>
              <a:defRPr/>
            </a:pPr>
            <a:r>
              <a:rPr lang="en-US" sz="2400" dirty="0" smtClean="0"/>
              <a:t>Questions to think about:</a:t>
            </a:r>
          </a:p>
          <a:p>
            <a:pPr lvl="1" eaLnBrk="1" hangingPunct="1">
              <a:lnSpc>
                <a:spcPct val="80000"/>
              </a:lnSpc>
            </a:pPr>
            <a:endParaRPr lang="en-US" sz="2400" dirty="0" smtClean="0">
              <a:latin typeface="Arial" pitchFamily="42" charset="0"/>
            </a:endParaRPr>
          </a:p>
          <a:p>
            <a:pPr lvl="1" eaLnBrk="1" hangingPunct="1">
              <a:lnSpc>
                <a:spcPct val="80000"/>
              </a:lnSpc>
            </a:pPr>
            <a:r>
              <a:rPr lang="en-US" sz="2400" dirty="0" smtClean="0">
                <a:latin typeface="Arial" pitchFamily="42" charset="0"/>
              </a:rPr>
              <a:t>How </a:t>
            </a:r>
            <a:r>
              <a:rPr lang="en-US" sz="2400" dirty="0">
                <a:latin typeface="Arial" pitchFamily="42" charset="0"/>
              </a:rPr>
              <a:t>will this activity benefit your organization? How does it benefit our university? </a:t>
            </a:r>
          </a:p>
          <a:p>
            <a:pPr lvl="1" eaLnBrk="1" hangingPunct="1">
              <a:lnSpc>
                <a:spcPct val="80000"/>
              </a:lnSpc>
            </a:pPr>
            <a:r>
              <a:rPr lang="en-US" sz="2400" dirty="0">
                <a:latin typeface="Arial" pitchFamily="42" charset="0"/>
              </a:rPr>
              <a:t>Are there ways that you can still engage in this activity and reduce the risk associated with it?</a:t>
            </a:r>
            <a:endParaRPr lang="en-US" dirty="0">
              <a:latin typeface="Arial" pitchFamily="4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20" name="Footer Placeholder 19"/>
          <p:cNvSpPr>
            <a:spLocks noGrp="1"/>
          </p:cNvSpPr>
          <p:nvPr>
            <p:ph type="ftr" sz="quarter" idx="11"/>
          </p:nvPr>
        </p:nvSpPr>
        <p:spPr/>
        <p:txBody>
          <a:bodyPr/>
          <a:lstStyle>
            <a:extLst/>
          </a:lstStyle>
          <a:p>
            <a:pPr>
              <a:defRPr/>
            </a:pPr>
            <a:endParaRPr lang="en-US" dirty="0"/>
          </a:p>
        </p:txBody>
      </p:sp>
      <p:sp>
        <p:nvSpPr>
          <p:cNvPr id="10" name="Slide Number Placeholder 9"/>
          <p:cNvSpPr>
            <a:spLocks noGrp="1"/>
          </p:cNvSpPr>
          <p:nvPr>
            <p:ph type="sldNum" sz="quarter" idx="12"/>
          </p:nvPr>
        </p:nvSpPr>
        <p:spPr/>
        <p:txBody>
          <a:bodyPr/>
          <a:lstStyle>
            <a:extLst/>
          </a:lstStyle>
          <a:p>
            <a:pPr>
              <a:defRPr/>
            </a:pPr>
            <a:fld id="{4AEA12B2-EAC4-4852-8A0D-CB7376E14FDD}" type="slidenum">
              <a:rPr lang="en-US" smtClean="0"/>
              <a:pPr>
                <a:defRPr/>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1B762283-566A-4286-A2E1-1D8C5AFDB886}"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D395843A-6E19-44C6-91E9-C76D5ED48B5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BF286E64-D2B6-4296-93DF-C6C6A53B618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9607261B-85B6-46B1-866F-A24D47AB0703}" type="slidenum">
              <a:rPr lang="en-US" smtClean="0"/>
              <a:pPr>
                <a:defRPr/>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A3175837-720D-4EDA-AE4D-D869D8B9E10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2D8188CA-AA22-45A4-92C8-B25EBD16D77D}"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38F01AC7-51DE-48C0-BE52-C1B8737985B2}"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621727C3-D9B8-4835-951B-4DD14495B4A8}" type="slidenum">
              <a:rPr lang="en-US" smtClean="0"/>
              <a:pPr>
                <a:defRPr/>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1017F24A-B5D6-4140-97FF-FF2A9D620961}"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BB5CCEEF-FA60-485C-9754-3633CCEE7D43}" type="slidenum">
              <a:rPr lang="en-US" smtClean="0"/>
              <a:pPr>
                <a:defRPr/>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1A748DFD-6319-4140-A160-6DCAF3215734}" type="slidenum">
              <a:rPr lang="en-US" smtClean="0"/>
              <a:pPr>
                <a:defRPr/>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7.xml"/><Relationship Id="rId3"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hyperlink" Target="http://upload.wikimedia.org/wikipedia/commons/6/6c/Keg1.jpg" TargetMode="External"/><Relationship Id="rId5" Type="http://schemas.openxmlformats.org/officeDocument/2006/relationships/image" Target="../media/image12.jpeg"/><Relationship Id="rId1" Type="http://schemas.openxmlformats.org/officeDocument/2006/relationships/tags" Target="../tags/tag12.x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7.xml"/><Relationship Id="rId3"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hyperlink" Target="http://en.wikipedia.org/wiki/Image:Joint(detail).jpg" TargetMode="External"/><Relationship Id="rId5" Type="http://schemas.openxmlformats.org/officeDocument/2006/relationships/image" Target="../media/image13.jpeg"/><Relationship Id="rId1" Type="http://schemas.openxmlformats.org/officeDocument/2006/relationships/tags" Target="../tags/tag14.x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7.xml"/><Relationship Id="rId3"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tags" Target="../tags/tag20.x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wtamu.edu/report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ailto:modell@wtamu.edu" TargetMode="External"/></Relationships>
</file>

<file path=ppt/slides/_rels/slide45.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7.xml"/><Relationship Id="rId3"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tags" Target="../tags/tag30.x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2.jpeg"/><Relationship Id="rId5" Type="http://schemas.openxmlformats.org/officeDocument/2006/relationships/image" Target="../media/image19.jpeg"/><Relationship Id="rId1" Type="http://schemas.openxmlformats.org/officeDocument/2006/relationships/tags" Target="../tags/tag31.x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7.xml"/><Relationship Id="rId3"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7.xml"/><Relationship Id="rId3"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7.xml"/><Relationship Id="rId3"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1.xml"/><Relationship Id="rId3" Type="http://schemas.openxmlformats.org/officeDocument/2006/relationships/notesSlide" Target="../notesSlides/notesSlide24.xml"/></Relationships>
</file>

<file path=ppt/slides/_rels/slide51.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7.xml"/><Relationship Id="rId3" Type="http://schemas.openxmlformats.org/officeDocument/2006/relationships/hyperlink" Target="https://apps.wtamu.edu/student-travel/" TargetMode="External"/></Relationships>
</file>

<file path=ppt/slides/_rels/slide53.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55.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7.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ext Box 7"/>
          <p:cNvSpPr txBox="1">
            <a:spLocks noChangeArrowheads="1"/>
          </p:cNvSpPr>
          <p:nvPr/>
        </p:nvSpPr>
        <p:spPr bwMode="auto">
          <a:xfrm>
            <a:off x="609600" y="1143000"/>
            <a:ext cx="7620000" cy="4524316"/>
          </a:xfrm>
          <a:prstGeom prst="rect">
            <a:avLst/>
          </a:prstGeom>
          <a:noFill/>
          <a:ln w="9525">
            <a:noFill/>
            <a:miter lim="800000"/>
            <a:headEnd/>
            <a:tailEnd/>
          </a:ln>
        </p:spPr>
        <p:txBody>
          <a:bodyPr>
            <a:spAutoFit/>
          </a:bodyPr>
          <a:lstStyle/>
          <a:p>
            <a:pPr algn="ctr">
              <a:spcBef>
                <a:spcPct val="50000"/>
              </a:spcBef>
            </a:pPr>
            <a:endParaRPr lang="en-US" sz="3600" b="1" dirty="0" smtClean="0">
              <a:solidFill>
                <a:srgbClr val="500000"/>
              </a:solidFill>
            </a:endParaRPr>
          </a:p>
          <a:p>
            <a:pPr algn="ctr">
              <a:spcBef>
                <a:spcPct val="50000"/>
              </a:spcBef>
            </a:pPr>
            <a:r>
              <a:rPr lang="en-US" sz="3600" b="1" dirty="0" smtClean="0">
                <a:solidFill>
                  <a:srgbClr val="500000"/>
                </a:solidFill>
              </a:rPr>
              <a:t>West Texas A&amp;M University</a:t>
            </a:r>
          </a:p>
          <a:p>
            <a:pPr algn="ctr">
              <a:spcBef>
                <a:spcPct val="50000"/>
              </a:spcBef>
            </a:pPr>
            <a:r>
              <a:rPr lang="en-US" sz="3600" b="1" dirty="0" smtClean="0">
                <a:solidFill>
                  <a:srgbClr val="500000"/>
                </a:solidFill>
              </a:rPr>
              <a:t>A Guide </a:t>
            </a:r>
            <a:r>
              <a:rPr lang="en-US" sz="3600" b="1" dirty="0">
                <a:solidFill>
                  <a:srgbClr val="500000"/>
                </a:solidFill>
              </a:rPr>
              <a:t>for </a:t>
            </a:r>
            <a:r>
              <a:rPr lang="en-US" sz="3600" b="1" dirty="0" smtClean="0">
                <a:solidFill>
                  <a:srgbClr val="500000"/>
                </a:solidFill>
              </a:rPr>
              <a:t>Students and Student Organizations</a:t>
            </a:r>
          </a:p>
          <a:p>
            <a:pPr algn="ctr">
              <a:spcBef>
                <a:spcPct val="50000"/>
              </a:spcBef>
            </a:pPr>
            <a:r>
              <a:rPr lang="en-US" sz="3600" b="1" dirty="0" smtClean="0">
                <a:solidFill>
                  <a:srgbClr val="500000"/>
                </a:solidFill>
              </a:rPr>
              <a:t>www.wtamu.edu/orgs</a:t>
            </a:r>
          </a:p>
          <a:p>
            <a:pPr algn="ctr">
              <a:spcBef>
                <a:spcPct val="50000"/>
              </a:spcBef>
            </a:pPr>
            <a:endParaRPr lang="en-US" sz="3600" b="1" dirty="0" smtClean="0">
              <a:solidFill>
                <a:srgbClr val="500000"/>
              </a:solidFill>
            </a:endParaRPr>
          </a:p>
        </p:txBody>
      </p:sp>
      <p:pic>
        <p:nvPicPr>
          <p:cNvPr id="3" name="Picture 2" descr="WT-BUFF.bmp"/>
          <p:cNvPicPr>
            <a:picLocks noChangeAspect="1"/>
          </p:cNvPicPr>
          <p:nvPr/>
        </p:nvPicPr>
        <p:blipFill>
          <a:blip r:embed="rId4" cstate="print"/>
          <a:stretch>
            <a:fillRect/>
          </a:stretch>
        </p:blipFill>
        <p:spPr>
          <a:xfrm>
            <a:off x="838200" y="5257800"/>
            <a:ext cx="1143000" cy="971550"/>
          </a:xfrm>
          <a:prstGeom prst="rect">
            <a:avLst/>
          </a:prstGeom>
        </p:spPr>
      </p:pic>
      <p:pic>
        <p:nvPicPr>
          <p:cNvPr id="4" name="Picture 3" descr="Unknown-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228600"/>
            <a:ext cx="5048250" cy="12954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9" y="3862516"/>
            <a:ext cx="3084576" cy="3072384"/>
          </a:xfrm>
          <a:prstGeom prst="rect">
            <a:avLst/>
          </a:prstGeom>
        </p:spPr>
      </p:pic>
      <p:pic>
        <p:nvPicPr>
          <p:cNvPr id="8" name="Picture 7" descr="BuffStrong-ContentSlide-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08" y="197861"/>
            <a:ext cx="8101584" cy="810768"/>
          </a:xfrm>
          <a:prstGeom prst="rect">
            <a:avLst/>
          </a:prstGeom>
        </p:spPr>
      </p:pic>
      <p:sp>
        <p:nvSpPr>
          <p:cNvPr id="11" name="TextBox 10"/>
          <p:cNvSpPr txBox="1"/>
          <p:nvPr/>
        </p:nvSpPr>
        <p:spPr>
          <a:xfrm>
            <a:off x="206829" y="1008629"/>
            <a:ext cx="8915400" cy="5078313"/>
          </a:xfrm>
          <a:prstGeom prst="rect">
            <a:avLst/>
          </a:prstGeom>
          <a:noFill/>
        </p:spPr>
        <p:txBody>
          <a:bodyPr wrap="square" rtlCol="0">
            <a:spAutoFit/>
          </a:bodyPr>
          <a:lstStyle/>
          <a:p>
            <a:pPr>
              <a:defRPr/>
            </a:pPr>
            <a:r>
              <a:rPr lang="en-US" sz="1200" dirty="0"/>
              <a:t>Intentional, knowing, or reckless act directed against a student by one person acting alone or by </a:t>
            </a:r>
          </a:p>
          <a:p>
            <a:pPr>
              <a:defRPr/>
            </a:pPr>
            <a:r>
              <a:rPr lang="en-US" sz="1200" dirty="0"/>
              <a:t>more than one person </a:t>
            </a:r>
            <a:r>
              <a:rPr lang="en-US" sz="1200" dirty="0" smtClean="0"/>
              <a:t>occurring on </a:t>
            </a:r>
            <a:r>
              <a:rPr lang="en-US" sz="1200" dirty="0"/>
              <a:t>or off University premises that endangers the mental or physical health or safety of a student </a:t>
            </a:r>
          </a:p>
          <a:p>
            <a:pPr>
              <a:defRPr/>
            </a:pPr>
            <a:r>
              <a:rPr lang="en-US" sz="1200" dirty="0"/>
              <a:t>for the purpose of pledging or </a:t>
            </a:r>
            <a:r>
              <a:rPr lang="en-US" sz="1200" dirty="0" smtClean="0"/>
              <a:t>associating </a:t>
            </a:r>
            <a:r>
              <a:rPr lang="en-US" sz="1200" dirty="0"/>
              <a:t>with, being initiated into, affiliating with, holding </a:t>
            </a:r>
          </a:p>
          <a:p>
            <a:pPr>
              <a:defRPr/>
            </a:pPr>
            <a:r>
              <a:rPr lang="en-US" sz="1200" dirty="0"/>
              <a:t>office in, seeking and/or maintaining membership in any organization or program whose membership </a:t>
            </a:r>
          </a:p>
          <a:p>
            <a:pPr>
              <a:defRPr/>
            </a:pPr>
            <a:r>
              <a:rPr lang="en-US" sz="1200" dirty="0"/>
              <a:t>consists of students. Consent and/or acquiescence by a student or students subjected to hazing is </a:t>
            </a:r>
          </a:p>
          <a:p>
            <a:pPr>
              <a:defRPr/>
            </a:pPr>
            <a:r>
              <a:rPr lang="en-US" sz="1200" dirty="0"/>
              <a:t>not a reasonable defense in a disciplinary proceeding. Hazing includes, but is not limited to:</a:t>
            </a:r>
          </a:p>
          <a:p>
            <a:pPr lvl="1">
              <a:defRPr/>
            </a:pPr>
            <a:r>
              <a:rPr lang="en-US" sz="1200" dirty="0"/>
              <a:t>a.    Any type of physical brutality, such as whipping, beating, using a harmful substance on the </a:t>
            </a:r>
          </a:p>
          <a:p>
            <a:pPr lvl="1">
              <a:defRPr/>
            </a:pPr>
            <a:r>
              <a:rPr lang="en-US" sz="1200" dirty="0"/>
              <a:t>body or similar activity.</a:t>
            </a:r>
          </a:p>
          <a:p>
            <a:pPr lvl="1">
              <a:defRPr/>
            </a:pPr>
            <a:r>
              <a:rPr lang="en-US" sz="1200" dirty="0"/>
              <a:t>b.    Any type of physical activity that subjects the student to an unreasonable risk of harm or </a:t>
            </a:r>
          </a:p>
          <a:p>
            <a:pPr lvl="1">
              <a:defRPr/>
            </a:pPr>
            <a:r>
              <a:rPr lang="en-US" sz="1200" dirty="0"/>
              <a:t>that adversely affects the mental or physical health or safety of a student, such as sleep </a:t>
            </a:r>
          </a:p>
          <a:p>
            <a:pPr lvl="1">
              <a:defRPr/>
            </a:pPr>
            <a:r>
              <a:rPr lang="en-US" sz="1200" dirty="0"/>
              <a:t>deprivation, exposure to the elements, confinement in a small space, or calisthenics.</a:t>
            </a:r>
          </a:p>
          <a:p>
            <a:pPr lvl="1">
              <a:defRPr/>
            </a:pPr>
            <a:r>
              <a:rPr lang="en-US" sz="1200" dirty="0"/>
              <a:t>c.    Any activity involving consumption of a food, liquid, alcoholic beverage, liquor, drug or </a:t>
            </a:r>
          </a:p>
          <a:p>
            <a:pPr lvl="1">
              <a:defRPr/>
            </a:pPr>
            <a:r>
              <a:rPr lang="en-US" sz="1200" dirty="0"/>
              <a:t>other substance which subjects a student to an unreasonable risk of harm or which adversely affects </a:t>
            </a:r>
          </a:p>
          <a:p>
            <a:pPr lvl="1">
              <a:defRPr/>
            </a:pPr>
            <a:r>
              <a:rPr lang="en-US" sz="1200" dirty="0"/>
              <a:t>the mental or physical health or safety of a student.</a:t>
            </a:r>
          </a:p>
          <a:p>
            <a:pPr lvl="1">
              <a:defRPr/>
            </a:pPr>
            <a:r>
              <a:rPr lang="en-US" sz="1200" dirty="0"/>
              <a:t>d.    Any activity that intimidates or threatens a student with ostracism, subjects a student to </a:t>
            </a:r>
          </a:p>
          <a:p>
            <a:pPr lvl="1">
              <a:defRPr/>
            </a:pPr>
            <a:r>
              <a:rPr lang="en-US" sz="1200" dirty="0"/>
              <a:t>extreme mental stress, shame or humiliation, adversely affects the mental health or dignity of a </a:t>
            </a:r>
          </a:p>
          <a:p>
            <a:pPr lvl="1">
              <a:defRPr/>
            </a:pPr>
            <a:r>
              <a:rPr lang="en-US" sz="1200" dirty="0"/>
              <a:t>student, or discourages a student from entering or remaining enrolled at the University, or may </a:t>
            </a:r>
          </a:p>
          <a:p>
            <a:pPr lvl="1">
              <a:defRPr/>
            </a:pPr>
            <a:r>
              <a:rPr lang="en-US" sz="1200" dirty="0"/>
              <a:t>reasonably be expected to cause a student to leave the organization or the University rather than </a:t>
            </a:r>
          </a:p>
          <a:p>
            <a:pPr lvl="1">
              <a:defRPr/>
            </a:pPr>
            <a:r>
              <a:rPr lang="en-US" sz="1200" dirty="0"/>
              <a:t>submit to acts described above.</a:t>
            </a:r>
          </a:p>
          <a:p>
            <a:pPr lvl="1">
              <a:defRPr/>
            </a:pPr>
            <a:r>
              <a:rPr lang="en-US" sz="1200" dirty="0"/>
              <a:t>e.    Any activity in which a person solicits, encourages, directs, aids or attempts to aid another </a:t>
            </a:r>
          </a:p>
          <a:p>
            <a:pPr lvl="1">
              <a:defRPr/>
            </a:pPr>
            <a:r>
              <a:rPr lang="en-US" sz="1200" dirty="0"/>
              <a:t>in engaging in hazing; intentionally, knowingly or recklessly permits hazing to occur; has </a:t>
            </a:r>
          </a:p>
          <a:p>
            <a:pPr lvl="1">
              <a:defRPr/>
            </a:pPr>
            <a:r>
              <a:rPr lang="en-US" sz="1200" dirty="0"/>
              <a:t>firsthand knowledge of the planning of a specific hazing incident which has occurred and knowingly </a:t>
            </a:r>
          </a:p>
          <a:p>
            <a:pPr lvl="1">
              <a:defRPr/>
            </a:pPr>
            <a:r>
              <a:rPr lang="en-US" sz="1200" dirty="0"/>
              <a:t>fails to report the incident in writing to the Office of Student Conduct.</a:t>
            </a:r>
          </a:p>
          <a:p>
            <a:pPr lvl="1">
              <a:defRPr/>
            </a:pPr>
            <a:r>
              <a:rPr lang="en-US" sz="1200" dirty="0"/>
              <a:t>f.     Any activity in which hazing is either condoned or encouraged or any action by an officer or </a:t>
            </a:r>
          </a:p>
          <a:p>
            <a:pPr lvl="1">
              <a:defRPr/>
            </a:pPr>
            <a:r>
              <a:rPr lang="en-US" sz="1200" dirty="0"/>
              <a:t>combination of members, pledges,</a:t>
            </a:r>
          </a:p>
          <a:p>
            <a:pPr lvl="1">
              <a:defRPr/>
            </a:pPr>
            <a:r>
              <a:rPr lang="en-US" sz="1200" dirty="0"/>
              <a:t>associates or alumni of the organization of committing or assisting in the commission of hazing.</a:t>
            </a:r>
          </a:p>
        </p:txBody>
      </p:sp>
      <p:pic>
        <p:nvPicPr>
          <p:cNvPr id="12" name="Picture 11" descr="WTAM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2" name="TextBox 1"/>
          <p:cNvSpPr txBox="1"/>
          <p:nvPr/>
        </p:nvSpPr>
        <p:spPr>
          <a:xfrm>
            <a:off x="1295400" y="341635"/>
            <a:ext cx="6172200" cy="523220"/>
          </a:xfrm>
          <a:prstGeom prst="rect">
            <a:avLst/>
          </a:prstGeom>
          <a:noFill/>
        </p:spPr>
        <p:txBody>
          <a:bodyPr wrap="square" rtlCol="0">
            <a:spAutoFit/>
          </a:bodyPr>
          <a:lstStyle/>
          <a:p>
            <a:pPr algn="ctr"/>
            <a:r>
              <a:rPr lang="en-US" sz="2800" dirty="0" smtClean="0">
                <a:solidFill>
                  <a:schemeClr val="bg1"/>
                </a:solidFill>
              </a:rPr>
              <a:t>Hazing Defined.</a:t>
            </a:r>
            <a:endParaRPr lang="en-US" sz="2800" dirty="0">
              <a:solidFill>
                <a:schemeClr val="bg1"/>
              </a:solidFill>
            </a:endParaRPr>
          </a:p>
        </p:txBody>
      </p:sp>
    </p:spTree>
    <p:extLst>
      <p:ext uri="{BB962C8B-B14F-4D97-AF65-F5344CB8AC3E}">
        <p14:creationId xmlns:p14="http://schemas.microsoft.com/office/powerpoint/2010/main" val="38064220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9" y="3862516"/>
            <a:ext cx="3084576" cy="3072384"/>
          </a:xfrm>
          <a:prstGeom prst="rect">
            <a:avLst/>
          </a:prstGeom>
        </p:spPr>
      </p:pic>
      <p:pic>
        <p:nvPicPr>
          <p:cNvPr id="8" name="Picture 7" descr="BuffStrong-ContentSlide-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08" y="197861"/>
            <a:ext cx="8101584" cy="810768"/>
          </a:xfrm>
          <a:prstGeom prst="rect">
            <a:avLst/>
          </a:prstGeom>
        </p:spPr>
      </p:pic>
      <p:sp>
        <p:nvSpPr>
          <p:cNvPr id="11" name="TextBox 10"/>
          <p:cNvSpPr txBox="1"/>
          <p:nvPr/>
        </p:nvSpPr>
        <p:spPr>
          <a:xfrm>
            <a:off x="206829" y="1008629"/>
            <a:ext cx="8915400" cy="5324535"/>
          </a:xfrm>
          <a:prstGeom prst="rect">
            <a:avLst/>
          </a:prstGeom>
          <a:noFill/>
        </p:spPr>
        <p:txBody>
          <a:bodyPr wrap="square" rtlCol="0">
            <a:spAutoFit/>
          </a:bodyPr>
          <a:lstStyle/>
          <a:p>
            <a:r>
              <a:rPr lang="en-US" sz="2400" dirty="0"/>
              <a:t>If you’re not sure whether or not something happening to you or to someone else is hazing, ask yourself these questions</a:t>
            </a:r>
            <a:r>
              <a:rPr lang="en-US" sz="2400" dirty="0" smtClean="0"/>
              <a:t>:</a:t>
            </a:r>
          </a:p>
          <a:p>
            <a:endParaRPr lang="en-US" sz="2400" dirty="0"/>
          </a:p>
          <a:p>
            <a:pPr marL="342900" indent="-342900">
              <a:buFont typeface="Arial" panose="020B0604020202020204" pitchFamily="34" charset="0"/>
              <a:buChar char="•"/>
            </a:pPr>
            <a:r>
              <a:rPr lang="en-US" sz="2000" b="1" i="1" dirty="0"/>
              <a:t>Would I feel comfortable participating in this activity if my parents were watching?</a:t>
            </a:r>
            <a:endParaRPr lang="en-US" sz="2000" dirty="0"/>
          </a:p>
          <a:p>
            <a:pPr marL="342900" indent="-342900">
              <a:buFont typeface="Arial" panose="020B0604020202020204" pitchFamily="34" charset="0"/>
              <a:buChar char="•"/>
            </a:pPr>
            <a:r>
              <a:rPr lang="en-US" sz="2000" b="1" i="1" dirty="0"/>
              <a:t>Would we get in trouble if a school/college administrator walked by and saw us?</a:t>
            </a:r>
            <a:endParaRPr lang="en-US" sz="2000" dirty="0"/>
          </a:p>
          <a:p>
            <a:pPr marL="342900" indent="-342900">
              <a:buFont typeface="Arial" panose="020B0604020202020204" pitchFamily="34" charset="0"/>
              <a:buChar char="•"/>
            </a:pPr>
            <a:r>
              <a:rPr lang="en-US" sz="2000" b="1" i="1" dirty="0"/>
              <a:t>Am I being asked to keep these activities a secret?</a:t>
            </a:r>
            <a:endParaRPr lang="en-US" sz="2000" dirty="0"/>
          </a:p>
          <a:p>
            <a:pPr marL="342900" indent="-342900">
              <a:buFont typeface="Arial" panose="020B0604020202020204" pitchFamily="34" charset="0"/>
              <a:buChar char="•"/>
            </a:pPr>
            <a:r>
              <a:rPr lang="en-US" sz="2000" b="1" i="1" dirty="0"/>
              <a:t>Am I doing anything illegal?</a:t>
            </a:r>
            <a:endParaRPr lang="en-US" sz="2000" dirty="0"/>
          </a:p>
          <a:p>
            <a:pPr marL="342900" indent="-342900">
              <a:buFont typeface="Arial" panose="020B0604020202020204" pitchFamily="34" charset="0"/>
              <a:buChar char="•"/>
            </a:pPr>
            <a:r>
              <a:rPr lang="en-US" sz="2000" b="1" i="1" dirty="0"/>
              <a:t>Does participation in this activity violate my values or those of this organization?</a:t>
            </a:r>
            <a:endParaRPr lang="en-US" sz="2000" dirty="0"/>
          </a:p>
          <a:p>
            <a:pPr marL="342900" indent="-342900">
              <a:buFont typeface="Arial" panose="020B0604020202020204" pitchFamily="34" charset="0"/>
              <a:buChar char="•"/>
            </a:pPr>
            <a:r>
              <a:rPr lang="en-US" sz="2000" b="1" i="1" dirty="0"/>
              <a:t>Is this causing emotional or physical distress or stress to myself or to others?</a:t>
            </a:r>
            <a:endParaRPr lang="en-US" sz="2000" dirty="0"/>
          </a:p>
          <a:p>
            <a:pPr marL="342900" indent="-342900">
              <a:buFont typeface="Arial" panose="020B0604020202020204" pitchFamily="34" charset="0"/>
              <a:buChar char="•"/>
            </a:pPr>
            <a:r>
              <a:rPr lang="en-US" sz="2000" b="1" i="1" dirty="0"/>
              <a:t>Am I going to be able to get a job if I have to put a criminal arrest on my </a:t>
            </a:r>
            <a:r>
              <a:rPr lang="en-US" sz="2000" b="1" i="1"/>
              <a:t>application</a:t>
            </a:r>
            <a:r>
              <a:rPr lang="en-US" sz="2000" b="1" i="1" smtClean="0"/>
              <a:t>?</a:t>
            </a:r>
            <a:endParaRPr lang="en-US" altLang="en-US" sz="2400" dirty="0"/>
          </a:p>
          <a:p>
            <a:pPr algn="ctr"/>
            <a:r>
              <a:rPr lang="en-US" altLang="en-US" sz="2400" b="1" dirty="0"/>
              <a:t>Don’t Be Confused:  </a:t>
            </a:r>
            <a:endParaRPr lang="en-US" altLang="en-US" sz="2400" b="1" dirty="0" smtClean="0"/>
          </a:p>
          <a:p>
            <a:pPr algn="ctr"/>
            <a:r>
              <a:rPr lang="en-US" altLang="en-US" sz="2400" b="1" dirty="0" smtClean="0"/>
              <a:t>If </a:t>
            </a:r>
            <a:r>
              <a:rPr lang="en-US" altLang="en-US" sz="2400" b="1" dirty="0"/>
              <a:t>you have to ask if it’s hazing, then it probably is!</a:t>
            </a:r>
          </a:p>
        </p:txBody>
      </p:sp>
      <p:pic>
        <p:nvPicPr>
          <p:cNvPr id="12" name="Picture 11" descr="WTAM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2" name="TextBox 1"/>
          <p:cNvSpPr txBox="1"/>
          <p:nvPr/>
        </p:nvSpPr>
        <p:spPr>
          <a:xfrm>
            <a:off x="1295400" y="341635"/>
            <a:ext cx="6172200" cy="523220"/>
          </a:xfrm>
          <a:prstGeom prst="rect">
            <a:avLst/>
          </a:prstGeom>
          <a:noFill/>
        </p:spPr>
        <p:txBody>
          <a:bodyPr wrap="square" rtlCol="0">
            <a:spAutoFit/>
          </a:bodyPr>
          <a:lstStyle/>
          <a:p>
            <a:pPr algn="ctr"/>
            <a:r>
              <a:rPr lang="en-US" sz="2800" dirty="0" smtClean="0">
                <a:solidFill>
                  <a:schemeClr val="bg1"/>
                </a:solidFill>
              </a:rPr>
              <a:t>Examples of Hazing</a:t>
            </a:r>
            <a:endParaRPr lang="en-US" sz="2800" dirty="0">
              <a:solidFill>
                <a:schemeClr val="bg1"/>
              </a:solidFill>
            </a:endParaRPr>
          </a:p>
        </p:txBody>
      </p:sp>
    </p:spTree>
    <p:extLst>
      <p:ext uri="{BB962C8B-B14F-4D97-AF65-F5344CB8AC3E}">
        <p14:creationId xmlns:p14="http://schemas.microsoft.com/office/powerpoint/2010/main" val="31797958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9" y="3862516"/>
            <a:ext cx="3084576" cy="3072384"/>
          </a:xfrm>
          <a:prstGeom prst="rect">
            <a:avLst/>
          </a:prstGeom>
        </p:spPr>
      </p:pic>
      <p:pic>
        <p:nvPicPr>
          <p:cNvPr id="8" name="Picture 7" descr="BuffStrong-ContentSlide-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08" y="197861"/>
            <a:ext cx="8101584" cy="810768"/>
          </a:xfrm>
          <a:prstGeom prst="rect">
            <a:avLst/>
          </a:prstGeom>
        </p:spPr>
      </p:pic>
      <p:sp>
        <p:nvSpPr>
          <p:cNvPr id="11" name="TextBox 10"/>
          <p:cNvSpPr txBox="1"/>
          <p:nvPr/>
        </p:nvSpPr>
        <p:spPr>
          <a:xfrm>
            <a:off x="206829" y="1008629"/>
            <a:ext cx="8915400" cy="4893647"/>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t>Signatures</a:t>
            </a:r>
          </a:p>
          <a:p>
            <a:pPr marL="342900" indent="-342900">
              <a:buFont typeface="Arial" panose="020B0604020202020204" pitchFamily="34" charset="0"/>
              <a:buChar char="•"/>
            </a:pPr>
            <a:r>
              <a:rPr lang="en-US" altLang="en-US" sz="2400" dirty="0"/>
              <a:t>Physical Harm</a:t>
            </a:r>
          </a:p>
          <a:p>
            <a:pPr marL="342900" indent="-342900">
              <a:buFont typeface="Arial" panose="020B0604020202020204" pitchFamily="34" charset="0"/>
              <a:buChar char="•"/>
            </a:pPr>
            <a:r>
              <a:rPr lang="en-US" altLang="en-US" sz="2400" dirty="0"/>
              <a:t>Calisthenics</a:t>
            </a:r>
          </a:p>
          <a:p>
            <a:pPr marL="342900" indent="-342900">
              <a:buFont typeface="Arial" panose="020B0604020202020204" pitchFamily="34" charset="0"/>
              <a:buChar char="•"/>
            </a:pPr>
            <a:r>
              <a:rPr lang="en-US" altLang="en-US" sz="2400" dirty="0"/>
              <a:t>Forced Labor</a:t>
            </a:r>
          </a:p>
          <a:p>
            <a:pPr marL="342900" indent="-342900">
              <a:buFont typeface="Arial" panose="020B0604020202020204" pitchFamily="34" charset="0"/>
              <a:buChar char="•"/>
            </a:pPr>
            <a:r>
              <a:rPr lang="en-US" altLang="en-US" sz="2400" dirty="0"/>
              <a:t>Kidnapping</a:t>
            </a:r>
          </a:p>
          <a:p>
            <a:pPr marL="342900" indent="-342900">
              <a:buFont typeface="Arial" panose="020B0604020202020204" pitchFamily="34" charset="0"/>
              <a:buChar char="•"/>
            </a:pPr>
            <a:r>
              <a:rPr lang="en-US" altLang="en-US" sz="2400" dirty="0"/>
              <a:t>Errands for active members</a:t>
            </a:r>
          </a:p>
          <a:p>
            <a:pPr marL="342900" indent="-342900">
              <a:buFont typeface="Arial" panose="020B0604020202020204" pitchFamily="34" charset="0"/>
              <a:buChar char="•"/>
            </a:pPr>
            <a:r>
              <a:rPr lang="en-US" altLang="en-US" sz="2400" dirty="0"/>
              <a:t>Introductions</a:t>
            </a:r>
          </a:p>
          <a:p>
            <a:pPr marL="342900" indent="-342900">
              <a:buFont typeface="Arial" panose="020B0604020202020204" pitchFamily="34" charset="0"/>
              <a:buChar char="•"/>
            </a:pPr>
            <a:r>
              <a:rPr lang="en-US" altLang="en-US" sz="2400" dirty="0"/>
              <a:t>Forced Physical Activity</a:t>
            </a:r>
          </a:p>
          <a:p>
            <a:pPr marL="342900" indent="-342900">
              <a:buFont typeface="Arial" panose="020B0604020202020204" pitchFamily="34" charset="0"/>
              <a:buChar char="•"/>
            </a:pPr>
            <a:r>
              <a:rPr lang="en-US" altLang="en-US" sz="2400" dirty="0"/>
              <a:t>Sleep Deprivation</a:t>
            </a:r>
          </a:p>
          <a:p>
            <a:pPr marL="342900" indent="-342900">
              <a:buFont typeface="Arial" panose="020B0604020202020204" pitchFamily="34" charset="0"/>
              <a:buChar char="•"/>
            </a:pPr>
            <a:r>
              <a:rPr lang="en-US" altLang="en-US" sz="2400" dirty="0"/>
              <a:t>Required alcohol purchase/and or </a:t>
            </a:r>
            <a:r>
              <a:rPr lang="en-US" altLang="en-US" sz="2400" dirty="0" smtClean="0"/>
              <a:t>consumption</a:t>
            </a:r>
          </a:p>
          <a:p>
            <a:endParaRPr lang="en-US" altLang="en-US" sz="2400" dirty="0"/>
          </a:p>
          <a:p>
            <a:pPr algn="ctr"/>
            <a:r>
              <a:rPr lang="en-US" altLang="en-US" sz="2400" b="1" dirty="0"/>
              <a:t>Don’t Be Confused:  </a:t>
            </a:r>
            <a:endParaRPr lang="en-US" altLang="en-US" sz="2400" b="1" dirty="0" smtClean="0"/>
          </a:p>
          <a:p>
            <a:pPr algn="ctr"/>
            <a:r>
              <a:rPr lang="en-US" altLang="en-US" sz="2400" b="1" dirty="0" smtClean="0"/>
              <a:t>If </a:t>
            </a:r>
            <a:r>
              <a:rPr lang="en-US" altLang="en-US" sz="2400" b="1" dirty="0"/>
              <a:t>you have to ask if it’s hazing, then it probably is!</a:t>
            </a:r>
          </a:p>
        </p:txBody>
      </p:sp>
      <p:pic>
        <p:nvPicPr>
          <p:cNvPr id="12" name="Picture 11" descr="WTAM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2" name="TextBox 1"/>
          <p:cNvSpPr txBox="1"/>
          <p:nvPr/>
        </p:nvSpPr>
        <p:spPr>
          <a:xfrm>
            <a:off x="1295400" y="341635"/>
            <a:ext cx="6172200" cy="523220"/>
          </a:xfrm>
          <a:prstGeom prst="rect">
            <a:avLst/>
          </a:prstGeom>
          <a:noFill/>
        </p:spPr>
        <p:txBody>
          <a:bodyPr wrap="square" rtlCol="0">
            <a:spAutoFit/>
          </a:bodyPr>
          <a:lstStyle/>
          <a:p>
            <a:pPr algn="ctr"/>
            <a:r>
              <a:rPr lang="en-US" sz="2800" dirty="0" smtClean="0">
                <a:solidFill>
                  <a:schemeClr val="bg1"/>
                </a:solidFill>
              </a:rPr>
              <a:t>Examples of Hazing</a:t>
            </a:r>
            <a:endParaRPr lang="en-US" sz="2800" dirty="0">
              <a:solidFill>
                <a:schemeClr val="bg1"/>
              </a:solidFill>
            </a:endParaRPr>
          </a:p>
        </p:txBody>
      </p:sp>
    </p:spTree>
    <p:extLst>
      <p:ext uri="{BB962C8B-B14F-4D97-AF65-F5344CB8AC3E}">
        <p14:creationId xmlns:p14="http://schemas.microsoft.com/office/powerpoint/2010/main" val="27956661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9" y="3862516"/>
            <a:ext cx="3084576" cy="3072384"/>
          </a:xfrm>
          <a:prstGeom prst="rect">
            <a:avLst/>
          </a:prstGeom>
        </p:spPr>
      </p:pic>
      <p:pic>
        <p:nvPicPr>
          <p:cNvPr id="8" name="Picture 7" descr="BuffStrong-ContentSlide-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28" y="1008629"/>
            <a:ext cx="8101584" cy="810768"/>
          </a:xfrm>
          <a:prstGeom prst="rect">
            <a:avLst/>
          </a:prstGeom>
        </p:spPr>
      </p:pic>
      <p:sp>
        <p:nvSpPr>
          <p:cNvPr id="11" name="TextBox 10"/>
          <p:cNvSpPr txBox="1"/>
          <p:nvPr/>
        </p:nvSpPr>
        <p:spPr>
          <a:xfrm>
            <a:off x="4224338" y="2188029"/>
            <a:ext cx="4919662" cy="3416320"/>
          </a:xfrm>
          <a:prstGeom prst="rect">
            <a:avLst/>
          </a:prstGeom>
          <a:noFill/>
        </p:spPr>
        <p:txBody>
          <a:bodyPr wrap="square" rtlCol="0">
            <a:spAutoFit/>
          </a:bodyPr>
          <a:lstStyle/>
          <a:p>
            <a:pPr>
              <a:buFont typeface="Arial" pitchFamily="34" charset="0"/>
              <a:buChar char="•"/>
              <a:defRPr/>
            </a:pPr>
            <a:r>
              <a:rPr lang="en-US" sz="2400" dirty="0"/>
              <a:t>We are raised in a culture of hazing</a:t>
            </a:r>
          </a:p>
          <a:p>
            <a:pPr>
              <a:defRPr/>
            </a:pPr>
            <a:endParaRPr lang="en-US" sz="2400" dirty="0"/>
          </a:p>
          <a:p>
            <a:pPr>
              <a:buFont typeface="Arial" pitchFamily="34" charset="0"/>
              <a:buChar char="•"/>
              <a:defRPr/>
            </a:pPr>
            <a:r>
              <a:rPr lang="en-US" sz="2400" dirty="0"/>
              <a:t>Some forms are personally acceptable</a:t>
            </a:r>
          </a:p>
          <a:p>
            <a:pPr>
              <a:defRPr/>
            </a:pPr>
            <a:endParaRPr lang="en-US" sz="2400" dirty="0"/>
          </a:p>
          <a:p>
            <a:pPr>
              <a:buFont typeface="Arial" pitchFamily="34" charset="0"/>
              <a:buChar char="•"/>
              <a:defRPr/>
            </a:pPr>
            <a:r>
              <a:rPr lang="en-US" sz="2400" dirty="0"/>
              <a:t>New members expect to be hazed</a:t>
            </a:r>
          </a:p>
          <a:p>
            <a:pPr>
              <a:defRPr/>
            </a:pPr>
            <a:endParaRPr lang="en-US" sz="2400" dirty="0"/>
          </a:p>
          <a:p>
            <a:pPr>
              <a:buFont typeface="Arial" pitchFamily="34" charset="0"/>
              <a:buChar char="•"/>
              <a:defRPr/>
            </a:pPr>
            <a:r>
              <a:rPr lang="en-US" sz="2400" dirty="0"/>
              <a:t>Advisors may say don’t get caught hazing</a:t>
            </a:r>
          </a:p>
        </p:txBody>
      </p:sp>
      <p:pic>
        <p:nvPicPr>
          <p:cNvPr id="12" name="Picture 11" descr="WTAM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2" name="TextBox 1"/>
          <p:cNvSpPr txBox="1"/>
          <p:nvPr/>
        </p:nvSpPr>
        <p:spPr>
          <a:xfrm>
            <a:off x="1371600" y="1143000"/>
            <a:ext cx="6172200" cy="523220"/>
          </a:xfrm>
          <a:prstGeom prst="rect">
            <a:avLst/>
          </a:prstGeom>
          <a:noFill/>
        </p:spPr>
        <p:txBody>
          <a:bodyPr wrap="square" rtlCol="0">
            <a:spAutoFit/>
          </a:bodyPr>
          <a:lstStyle/>
          <a:p>
            <a:pPr algn="ctr"/>
            <a:r>
              <a:rPr lang="en-US" sz="2800" dirty="0" smtClean="0">
                <a:solidFill>
                  <a:schemeClr val="bg1"/>
                </a:solidFill>
              </a:rPr>
              <a:t>Why Does Hazing Happen?</a:t>
            </a:r>
            <a:endParaRPr lang="en-US" sz="2800" dirty="0">
              <a:solidFill>
                <a:schemeClr val="bg1"/>
              </a:solidFill>
            </a:endParaRPr>
          </a:p>
        </p:txBody>
      </p:sp>
      <p:pic>
        <p:nvPicPr>
          <p:cNvPr id="9" name="Picture 8" descr="snapple-b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 y="2259013"/>
            <a:ext cx="3976688"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795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9" y="3862516"/>
            <a:ext cx="3084576" cy="3072384"/>
          </a:xfrm>
          <a:prstGeom prst="rect">
            <a:avLst/>
          </a:prstGeom>
        </p:spPr>
      </p:pic>
      <p:pic>
        <p:nvPicPr>
          <p:cNvPr id="8" name="Picture 7" descr="BuffStrong-ContentSlide-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32232"/>
            <a:ext cx="8101584" cy="810768"/>
          </a:xfrm>
          <a:prstGeom prst="rect">
            <a:avLst/>
          </a:prstGeom>
        </p:spPr>
      </p:pic>
      <p:sp>
        <p:nvSpPr>
          <p:cNvPr id="11" name="TextBox 10"/>
          <p:cNvSpPr txBox="1"/>
          <p:nvPr/>
        </p:nvSpPr>
        <p:spPr>
          <a:xfrm>
            <a:off x="1219200" y="1400948"/>
            <a:ext cx="6172200" cy="4496616"/>
          </a:xfrm>
          <a:prstGeom prst="rect">
            <a:avLst/>
          </a:prstGeom>
          <a:noFill/>
        </p:spPr>
        <p:txBody>
          <a:bodyPr wrap="square" rtlCol="0">
            <a:spAutoFit/>
          </a:bodyPr>
          <a:lstStyle/>
          <a:p>
            <a:pPr algn="ctr">
              <a:lnSpc>
                <a:spcPct val="90000"/>
              </a:lnSpc>
              <a:defRPr/>
            </a:pPr>
            <a:r>
              <a:rPr lang="en-US" sz="2400" b="1" dirty="0"/>
              <a:t>You are</a:t>
            </a:r>
            <a:r>
              <a:rPr lang="en-US" sz="2400" b="1" dirty="0" smtClean="0"/>
              <a:t>!</a:t>
            </a:r>
          </a:p>
          <a:p>
            <a:pPr algn="ctr">
              <a:lnSpc>
                <a:spcPct val="90000"/>
              </a:lnSpc>
              <a:defRPr/>
            </a:pPr>
            <a:endParaRPr lang="en-US" sz="2400" b="1" dirty="0"/>
          </a:p>
          <a:p>
            <a:pPr marL="0" lvl="1">
              <a:lnSpc>
                <a:spcPct val="90000"/>
              </a:lnSpc>
              <a:spcAft>
                <a:spcPct val="25000"/>
              </a:spcAft>
              <a:defRPr/>
            </a:pPr>
            <a:r>
              <a:rPr lang="en-US" sz="2400" dirty="0"/>
              <a:t>If you witness a hazing incident or if you are hazed, you are responsible for making sure you report the incident to the proper authorities.</a:t>
            </a:r>
          </a:p>
          <a:p>
            <a:pPr lvl="1">
              <a:lnSpc>
                <a:spcPct val="90000"/>
              </a:lnSpc>
              <a:defRPr/>
            </a:pPr>
            <a:endParaRPr lang="en-US" dirty="0"/>
          </a:p>
          <a:p>
            <a:pPr>
              <a:lnSpc>
                <a:spcPct val="90000"/>
              </a:lnSpc>
              <a:defRPr/>
            </a:pPr>
            <a:r>
              <a:rPr lang="en-US" sz="2400" dirty="0"/>
              <a:t>It is your responsibility to report and prevent    hazing. If you observe hazing and stand by silently, your silence condones these illegal activities and makes you just as liable as the offenders.</a:t>
            </a:r>
          </a:p>
          <a:p>
            <a:endParaRPr lang="en-US" altLang="en-US" sz="2400" i="1" dirty="0"/>
          </a:p>
          <a:p>
            <a:endParaRPr lang="en-US" altLang="en-US" sz="2400" i="1" dirty="0" smtClean="0"/>
          </a:p>
        </p:txBody>
      </p:sp>
      <p:pic>
        <p:nvPicPr>
          <p:cNvPr id="12" name="Picture 11" descr="WTAM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2" name="TextBox 1"/>
          <p:cNvSpPr txBox="1"/>
          <p:nvPr/>
        </p:nvSpPr>
        <p:spPr>
          <a:xfrm>
            <a:off x="1371600" y="476006"/>
            <a:ext cx="6172200" cy="523220"/>
          </a:xfrm>
          <a:prstGeom prst="rect">
            <a:avLst/>
          </a:prstGeom>
          <a:noFill/>
        </p:spPr>
        <p:txBody>
          <a:bodyPr wrap="square" rtlCol="0">
            <a:spAutoFit/>
          </a:bodyPr>
          <a:lstStyle/>
          <a:p>
            <a:pPr algn="ctr"/>
            <a:r>
              <a:rPr lang="en-US" sz="2800" dirty="0" smtClean="0">
                <a:solidFill>
                  <a:schemeClr val="bg1"/>
                </a:solidFill>
              </a:rPr>
              <a:t>Who Is Responsible for Stopping Hazing?</a:t>
            </a:r>
            <a:endParaRPr lang="en-US" sz="2800" dirty="0">
              <a:solidFill>
                <a:schemeClr val="bg1"/>
              </a:solidFill>
            </a:endParaRPr>
          </a:p>
        </p:txBody>
      </p:sp>
    </p:spTree>
    <p:extLst>
      <p:ext uri="{BB962C8B-B14F-4D97-AF65-F5344CB8AC3E}">
        <p14:creationId xmlns:p14="http://schemas.microsoft.com/office/powerpoint/2010/main" val="1338381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81835"/>
          </a:xfrm>
          <a:prstGeom prst="rect">
            <a:avLst/>
          </a:prstGeom>
        </p:spPr>
      </p:pic>
      <p:pic>
        <p:nvPicPr>
          <p:cNvPr id="7" name="Picture 6" descr="MaroonRecta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9" y="804420"/>
            <a:ext cx="8815570" cy="1748280"/>
          </a:xfrm>
          <a:prstGeom prst="rect">
            <a:avLst/>
          </a:prstGeom>
          <a:ln>
            <a:noFill/>
          </a:ln>
        </p:spPr>
      </p:pic>
      <p:pic>
        <p:nvPicPr>
          <p:cNvPr id="9" name="Picture 8" descr="GrayBuffal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694" y="4724400"/>
            <a:ext cx="2145792" cy="2133600"/>
          </a:xfrm>
          <a:prstGeom prst="rect">
            <a:avLst/>
          </a:prstGeom>
        </p:spPr>
      </p:pic>
      <p:pic>
        <p:nvPicPr>
          <p:cNvPr id="12" name="Picture 11" descr="WTAM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14" y="5807667"/>
            <a:ext cx="5596128" cy="670560"/>
          </a:xfrm>
          <a:prstGeom prst="rect">
            <a:avLst/>
          </a:prstGeom>
        </p:spPr>
      </p:pic>
      <p:sp>
        <p:nvSpPr>
          <p:cNvPr id="13" name="TextBox 12"/>
          <p:cNvSpPr txBox="1"/>
          <p:nvPr/>
        </p:nvSpPr>
        <p:spPr>
          <a:xfrm>
            <a:off x="1667779" y="4724400"/>
            <a:ext cx="184731" cy="369332"/>
          </a:xfrm>
          <a:prstGeom prst="rect">
            <a:avLst/>
          </a:prstGeom>
          <a:noFill/>
        </p:spPr>
        <p:txBody>
          <a:bodyPr wrap="none" rtlCol="0">
            <a:spAutoFit/>
          </a:bodyPr>
          <a:lstStyle/>
          <a:p>
            <a:endParaRPr lang="en-US" dirty="0"/>
          </a:p>
        </p:txBody>
      </p:sp>
      <p:sp>
        <p:nvSpPr>
          <p:cNvPr id="2" name="TextBox 1"/>
          <p:cNvSpPr txBox="1"/>
          <p:nvPr/>
        </p:nvSpPr>
        <p:spPr>
          <a:xfrm>
            <a:off x="1525029" y="886063"/>
            <a:ext cx="6612673" cy="1569660"/>
          </a:xfrm>
          <a:prstGeom prst="rect">
            <a:avLst/>
          </a:prstGeom>
          <a:noFill/>
        </p:spPr>
        <p:txBody>
          <a:bodyPr wrap="square" rtlCol="0">
            <a:spAutoFit/>
          </a:bodyPr>
          <a:lstStyle/>
          <a:p>
            <a:pPr algn="ctr">
              <a:spcBef>
                <a:spcPct val="0"/>
              </a:spcBef>
              <a:defRPr/>
            </a:pPr>
            <a:r>
              <a:rPr lang="en-US" altLang="en-US" sz="4800" b="1" dirty="0">
                <a:effectLst>
                  <a:outerShdw blurRad="53975" dist="22860" dir="5400000" algn="tl" rotWithShape="0">
                    <a:srgbClr val="000000">
                      <a:alpha val="55000"/>
                    </a:srgbClr>
                  </a:outerShdw>
                </a:effectLst>
                <a:latin typeface="Times New Roman" pitchFamily="18" charset="0"/>
                <a:ea typeface="Geneva" charset="0"/>
                <a:cs typeface="Geneva" charset="0"/>
              </a:rPr>
              <a:t>Behavior Intervention Team </a:t>
            </a:r>
            <a:endParaRPr lang="en-US" sz="4800" b="1" dirty="0">
              <a:effectLst>
                <a:outerShdw blurRad="53975" dist="22860" dir="5400000" algn="tl" rotWithShape="0">
                  <a:srgbClr val="000000">
                    <a:alpha val="55000"/>
                  </a:srgbClr>
                </a:outerShdw>
              </a:effectLst>
              <a:latin typeface="Times New Roman" pitchFamily="18" charset="0"/>
              <a:ea typeface="Geneva" charset="0"/>
              <a:cs typeface="Geneva" charset="0"/>
            </a:endParaRPr>
          </a:p>
        </p:txBody>
      </p:sp>
      <p:sp>
        <p:nvSpPr>
          <p:cNvPr id="3" name="TextBox 2"/>
          <p:cNvSpPr txBox="1"/>
          <p:nvPr/>
        </p:nvSpPr>
        <p:spPr>
          <a:xfrm>
            <a:off x="2208645" y="4139625"/>
            <a:ext cx="4726710" cy="584775"/>
          </a:xfrm>
          <a:prstGeom prst="rect">
            <a:avLst/>
          </a:prstGeom>
          <a:noFill/>
        </p:spPr>
        <p:txBody>
          <a:bodyPr wrap="square" rtlCol="0">
            <a:spAutoFit/>
          </a:bodyPr>
          <a:lstStyle/>
          <a:p>
            <a:r>
              <a:rPr lang="en-US" sz="3200" b="1" dirty="0" smtClean="0"/>
              <a:t>Caring and Prevention</a:t>
            </a:r>
            <a:endParaRPr lang="en-US" sz="3200" b="1" dirty="0"/>
          </a:p>
        </p:txBody>
      </p:sp>
    </p:spTree>
    <p:extLst>
      <p:ext uri="{BB962C8B-B14F-4D97-AF65-F5344CB8AC3E}">
        <p14:creationId xmlns:p14="http://schemas.microsoft.com/office/powerpoint/2010/main" val="42062514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472" y="3862516"/>
            <a:ext cx="3084576" cy="3072384"/>
          </a:xfrm>
          <a:prstGeom prst="rect">
            <a:avLst/>
          </a:prstGeom>
        </p:spPr>
      </p:pic>
      <p:pic>
        <p:nvPicPr>
          <p:cNvPr id="12" name="Picture 11" descr="WTAM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9" name="Rectangle 3"/>
          <p:cNvSpPr>
            <a:spLocks noGrp="1" noChangeArrowheads="1"/>
          </p:cNvSpPr>
          <p:nvPr>
            <p:ph idx="4294967295"/>
          </p:nvPr>
        </p:nvSpPr>
        <p:spPr>
          <a:xfrm>
            <a:off x="178685" y="1068283"/>
            <a:ext cx="8786630" cy="4530725"/>
          </a:xfrm>
        </p:spPr>
        <p:txBody>
          <a:bodyPr>
            <a:normAutofit/>
          </a:bodyPr>
          <a:lstStyle/>
          <a:p>
            <a:pPr eaLnBrk="1" hangingPunct="1">
              <a:buClr>
                <a:schemeClr val="folHlink"/>
              </a:buClr>
              <a:buSzPct val="90000"/>
              <a:buFont typeface="Wingdings" pitchFamily="2" charset="2"/>
              <a:buNone/>
            </a:pPr>
            <a:r>
              <a:rPr lang="en-US" altLang="en-US" sz="2400" dirty="0" smtClean="0">
                <a:latin typeface="Arial" charset="0"/>
                <a:ea typeface="Geneva" charset="0"/>
                <a:cs typeface="Geneva" charset="0"/>
              </a:rPr>
              <a:t>The overall mission of BIT is to </a:t>
            </a:r>
          </a:p>
          <a:p>
            <a:pPr lvl="1" eaLnBrk="1" hangingPunct="1">
              <a:buSzPct val="75000"/>
              <a:buFont typeface="Wingdings" pitchFamily="2" charset="2"/>
              <a:buChar char="n"/>
            </a:pPr>
            <a:r>
              <a:rPr lang="en-US" altLang="en-US" sz="2400" b="1" dirty="0" smtClean="0">
                <a:latin typeface="Arial" charset="0"/>
                <a:ea typeface="Geneva" charset="0"/>
                <a:cs typeface="Geneva" charset="0"/>
              </a:rPr>
              <a:t>review behavioral incidents</a:t>
            </a:r>
            <a:r>
              <a:rPr lang="en-US" altLang="en-US" sz="2400" dirty="0" smtClean="0">
                <a:latin typeface="Arial" charset="0"/>
                <a:ea typeface="Geneva" charset="0"/>
                <a:cs typeface="Geneva" charset="0"/>
              </a:rPr>
              <a:t> and ensure a systematic response to students whose behavior may be disruptive/harmful to themselves and/or the WTAMU community</a:t>
            </a:r>
          </a:p>
          <a:p>
            <a:pPr marL="457200" lvl="1" indent="0" eaLnBrk="1" hangingPunct="1">
              <a:buSzPct val="75000"/>
              <a:buNone/>
            </a:pPr>
            <a:endParaRPr lang="en-US" altLang="en-US" sz="2400" dirty="0" smtClean="0">
              <a:latin typeface="Arial" charset="0"/>
              <a:ea typeface="Geneva" charset="0"/>
              <a:cs typeface="Geneva" charset="0"/>
            </a:endParaRPr>
          </a:p>
          <a:p>
            <a:pPr lvl="1" eaLnBrk="1" hangingPunct="1">
              <a:buSzPct val="75000"/>
              <a:buFont typeface="Wingdings" pitchFamily="2" charset="2"/>
              <a:buChar char="n"/>
            </a:pPr>
            <a:r>
              <a:rPr lang="en-US" altLang="en-US" sz="2400" b="1" dirty="0" smtClean="0">
                <a:latin typeface="Arial" charset="0"/>
                <a:ea typeface="Geneva" charset="0"/>
                <a:cs typeface="Geneva" charset="0"/>
              </a:rPr>
              <a:t>support student success</a:t>
            </a:r>
            <a:r>
              <a:rPr lang="en-US" altLang="en-US" sz="2400" dirty="0" smtClean="0">
                <a:latin typeface="Arial" charset="0"/>
                <a:ea typeface="Geneva" charset="0"/>
                <a:cs typeface="Geneva" charset="0"/>
              </a:rPr>
              <a:t> and </a:t>
            </a:r>
          </a:p>
          <a:p>
            <a:pPr marL="457200" lvl="1" indent="0" eaLnBrk="1" hangingPunct="1">
              <a:buSzPct val="75000"/>
              <a:buNone/>
            </a:pPr>
            <a:endParaRPr lang="en-US" altLang="en-US" sz="2400" dirty="0" smtClean="0">
              <a:latin typeface="Arial" charset="0"/>
              <a:ea typeface="Geneva" charset="0"/>
              <a:cs typeface="Geneva" charset="0"/>
            </a:endParaRPr>
          </a:p>
          <a:p>
            <a:pPr lvl="1" eaLnBrk="1" hangingPunct="1">
              <a:buSzPct val="75000"/>
              <a:buFont typeface="Wingdings" pitchFamily="2" charset="2"/>
              <a:buChar char="n"/>
            </a:pPr>
            <a:r>
              <a:rPr lang="en-US" altLang="en-US" sz="2400" b="1" dirty="0" smtClean="0">
                <a:latin typeface="Arial" charset="0"/>
                <a:ea typeface="Geneva" charset="0"/>
                <a:cs typeface="Geneva" charset="0"/>
              </a:rPr>
              <a:t>assist in protecting the health, safety and welfare</a:t>
            </a:r>
            <a:r>
              <a:rPr lang="en-US" altLang="en-US" sz="2400" dirty="0" smtClean="0">
                <a:latin typeface="Arial" charset="0"/>
                <a:ea typeface="Geneva" charset="0"/>
                <a:cs typeface="Geneva" charset="0"/>
              </a:rPr>
              <a:t> of the students and members of the WTAMU community.</a:t>
            </a:r>
            <a:br>
              <a:rPr lang="en-US" altLang="en-US" sz="2400" dirty="0" smtClean="0">
                <a:latin typeface="Arial" charset="0"/>
                <a:ea typeface="Geneva" charset="0"/>
                <a:cs typeface="Geneva" charset="0"/>
              </a:rPr>
            </a:br>
            <a:endParaRPr lang="en-US" altLang="en-US" sz="2400" dirty="0" smtClean="0">
              <a:latin typeface="Arial" charset="0"/>
              <a:ea typeface="Geneva" charset="0"/>
              <a:cs typeface="Geneva" charset="0"/>
            </a:endParaRPr>
          </a:p>
        </p:txBody>
      </p:sp>
      <p:sp>
        <p:nvSpPr>
          <p:cNvPr id="10" name="Rectangle 2"/>
          <p:cNvSpPr>
            <a:spLocks noGrp="1" noChangeArrowheads="1"/>
          </p:cNvSpPr>
          <p:nvPr>
            <p:ph type="title" idx="4294967295"/>
          </p:nvPr>
        </p:nvSpPr>
        <p:spPr>
          <a:xfrm>
            <a:off x="1309356" y="137132"/>
            <a:ext cx="6171254" cy="757774"/>
          </a:xfrm>
        </p:spPr>
        <p:txBody>
          <a:bodyPr>
            <a:normAutofit/>
          </a:bodyPr>
          <a:lstStyle/>
          <a:p>
            <a:pPr>
              <a:defRPr/>
            </a:pPr>
            <a:r>
              <a:rPr lang="en-US" altLang="en-US" sz="4200" b="1" dirty="0">
                <a:solidFill>
                  <a:srgbClr val="600000"/>
                </a:solidFill>
                <a:effectLst>
                  <a:outerShdw blurRad="53975" dist="22860" dir="5400000" algn="tl" rotWithShape="0">
                    <a:srgbClr val="000000">
                      <a:alpha val="55000"/>
                    </a:srgbClr>
                  </a:outerShdw>
                </a:effectLst>
                <a:latin typeface="Times New Roman" pitchFamily="18" charset="0"/>
                <a:ea typeface="Geneva" charset="0"/>
                <a:cs typeface="Geneva" charset="0"/>
              </a:rPr>
              <a:t>Mission of the </a:t>
            </a:r>
            <a:r>
              <a:rPr lang="en-US" altLang="en-US" sz="4200" b="1" dirty="0" smtClean="0">
                <a:solidFill>
                  <a:srgbClr val="600000"/>
                </a:solidFill>
                <a:effectLst>
                  <a:outerShdw blurRad="53975" dist="22860" dir="5400000" algn="tl" rotWithShape="0">
                    <a:srgbClr val="000000">
                      <a:alpha val="55000"/>
                    </a:srgbClr>
                  </a:outerShdw>
                </a:effectLst>
                <a:latin typeface="Times New Roman" pitchFamily="18" charset="0"/>
                <a:ea typeface="Geneva" charset="0"/>
                <a:cs typeface="Geneva" charset="0"/>
              </a:rPr>
              <a:t>BIT</a:t>
            </a:r>
            <a:endParaRPr lang="en-US" altLang="en-US" sz="4200" b="1" dirty="0">
              <a:solidFill>
                <a:srgbClr val="600000"/>
              </a:solidFill>
              <a:effectLst>
                <a:outerShdw blurRad="53975" dist="22860" dir="5400000" algn="tl" rotWithShape="0">
                  <a:srgbClr val="000000">
                    <a:alpha val="55000"/>
                  </a:srgbClr>
                </a:outerShdw>
              </a:effectLst>
              <a:latin typeface="Times New Roman" pitchFamily="18" charset="0"/>
              <a:ea typeface="Geneva" charset="0"/>
              <a:cs typeface="Geneva" charset="0"/>
            </a:endParaRPr>
          </a:p>
        </p:txBody>
      </p:sp>
    </p:spTree>
    <p:extLst>
      <p:ext uri="{BB962C8B-B14F-4D97-AF65-F5344CB8AC3E}">
        <p14:creationId xmlns:p14="http://schemas.microsoft.com/office/powerpoint/2010/main" val="21245714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15"/>
            <a:ext cx="9144000" cy="7075714"/>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9" y="3785615"/>
            <a:ext cx="3084576" cy="3072384"/>
          </a:xfrm>
          <a:prstGeom prst="rect">
            <a:avLst/>
          </a:prstGeom>
        </p:spPr>
      </p:pic>
      <p:pic>
        <p:nvPicPr>
          <p:cNvPr id="12" name="Picture 11" descr="WTAM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13" name="Rectangle 3"/>
          <p:cNvSpPr>
            <a:spLocks noGrp="1" noChangeArrowheads="1"/>
          </p:cNvSpPr>
          <p:nvPr>
            <p:ph idx="4294967295"/>
          </p:nvPr>
        </p:nvSpPr>
        <p:spPr>
          <a:xfrm>
            <a:off x="228601" y="1298984"/>
            <a:ext cx="7576456" cy="4910684"/>
          </a:xfrm>
        </p:spPr>
        <p:txBody>
          <a:bodyPr>
            <a:normAutofit/>
          </a:bodyPr>
          <a:lstStyle/>
          <a:p>
            <a:pPr eaLnBrk="1" hangingPunct="1">
              <a:lnSpc>
                <a:spcPct val="90000"/>
              </a:lnSpc>
              <a:buClr>
                <a:srgbClr val="800000"/>
              </a:buClr>
              <a:buSzPct val="90000"/>
              <a:buFont typeface="Wingdings" pitchFamily="2" charset="2"/>
              <a:buChar char="n"/>
            </a:pPr>
            <a:r>
              <a:rPr lang="en-US" altLang="en-US" sz="2400" dirty="0" smtClean="0">
                <a:latin typeface="Arial" charset="0"/>
                <a:ea typeface="Geneva" charset="0"/>
                <a:cs typeface="Geneva" charset="0"/>
              </a:rPr>
              <a:t>Preventing crises</a:t>
            </a:r>
          </a:p>
          <a:p>
            <a:pPr lvl="1" eaLnBrk="1" hangingPunct="1">
              <a:lnSpc>
                <a:spcPct val="90000"/>
              </a:lnSpc>
              <a:buSzPct val="75000"/>
              <a:buFont typeface="Wingdings" pitchFamily="2" charset="2"/>
              <a:buChar char="n"/>
            </a:pPr>
            <a:r>
              <a:rPr lang="en-US" altLang="en-US" sz="2400" dirty="0" smtClean="0">
                <a:latin typeface="Arial" charset="0"/>
                <a:ea typeface="Geneva" charset="0"/>
                <a:cs typeface="Geneva" charset="0"/>
              </a:rPr>
              <a:t>Outreach</a:t>
            </a:r>
          </a:p>
          <a:p>
            <a:pPr lvl="1" eaLnBrk="1" hangingPunct="1">
              <a:lnSpc>
                <a:spcPct val="90000"/>
              </a:lnSpc>
              <a:buSzPct val="75000"/>
              <a:buFont typeface="Wingdings" pitchFamily="2" charset="2"/>
              <a:buChar char="n"/>
            </a:pPr>
            <a:r>
              <a:rPr lang="en-US" altLang="en-US" sz="2400" dirty="0" smtClean="0">
                <a:latin typeface="Arial" charset="0"/>
                <a:ea typeface="Geneva" charset="0"/>
                <a:cs typeface="Geneva" charset="0"/>
              </a:rPr>
              <a:t>Consultation</a:t>
            </a:r>
          </a:p>
          <a:p>
            <a:pPr lvl="1" eaLnBrk="1" hangingPunct="1">
              <a:lnSpc>
                <a:spcPct val="90000"/>
              </a:lnSpc>
              <a:buSzPct val="75000"/>
              <a:buFont typeface="Wingdings" pitchFamily="2" charset="2"/>
              <a:buChar char="n"/>
            </a:pPr>
            <a:r>
              <a:rPr lang="en-US" altLang="en-US" sz="2400" dirty="0" smtClean="0">
                <a:latin typeface="Arial" charset="0"/>
                <a:ea typeface="Geneva" charset="0"/>
                <a:cs typeface="Geneva" charset="0"/>
              </a:rPr>
              <a:t>Referrals </a:t>
            </a:r>
          </a:p>
          <a:p>
            <a:pPr eaLnBrk="1" hangingPunct="1">
              <a:lnSpc>
                <a:spcPct val="90000"/>
              </a:lnSpc>
              <a:buClr>
                <a:srgbClr val="800000"/>
              </a:buClr>
              <a:buSzPct val="90000"/>
              <a:buFont typeface="Wingdings" pitchFamily="2" charset="2"/>
              <a:buChar char="n"/>
            </a:pPr>
            <a:r>
              <a:rPr lang="en-US" altLang="en-US" sz="2400" dirty="0" smtClean="0">
                <a:latin typeface="Arial" charset="0"/>
                <a:ea typeface="Geneva" charset="0"/>
                <a:cs typeface="Geneva" charset="0"/>
              </a:rPr>
              <a:t>Follow-up processes</a:t>
            </a:r>
          </a:p>
          <a:p>
            <a:pPr lvl="1" eaLnBrk="1" hangingPunct="1">
              <a:lnSpc>
                <a:spcPct val="90000"/>
              </a:lnSpc>
              <a:buSzPct val="75000"/>
              <a:buFont typeface="Wingdings" pitchFamily="2" charset="2"/>
              <a:buChar char="n"/>
            </a:pPr>
            <a:r>
              <a:rPr lang="en-US" altLang="en-US" sz="2400" dirty="0" smtClean="0">
                <a:latin typeface="Arial" charset="0"/>
                <a:ea typeface="Geneva" charset="0"/>
                <a:cs typeface="Geneva" charset="0"/>
              </a:rPr>
              <a:t>Access to appropriate services</a:t>
            </a:r>
          </a:p>
          <a:p>
            <a:pPr eaLnBrk="1" hangingPunct="1">
              <a:lnSpc>
                <a:spcPct val="90000"/>
              </a:lnSpc>
              <a:buClr>
                <a:srgbClr val="800000"/>
              </a:buClr>
              <a:buSzPct val="90000"/>
              <a:buFont typeface="Wingdings" pitchFamily="2" charset="2"/>
              <a:buChar char="n"/>
            </a:pPr>
            <a:r>
              <a:rPr lang="en-US" altLang="en-US" sz="2400" dirty="0" smtClean="0">
                <a:latin typeface="Arial" charset="0"/>
                <a:ea typeface="Geneva" charset="0"/>
                <a:cs typeface="Geneva" charset="0"/>
              </a:rPr>
              <a:t>Data collection and sharing</a:t>
            </a:r>
          </a:p>
          <a:p>
            <a:pPr lvl="1" eaLnBrk="1" hangingPunct="1">
              <a:lnSpc>
                <a:spcPct val="90000"/>
              </a:lnSpc>
              <a:buSzPct val="75000"/>
              <a:buFont typeface="Wingdings" pitchFamily="2" charset="2"/>
              <a:buChar char="n"/>
            </a:pPr>
            <a:r>
              <a:rPr lang="en-US" altLang="en-US" sz="2400" dirty="0" smtClean="0">
                <a:latin typeface="Arial" charset="0"/>
                <a:ea typeface="Geneva" charset="0"/>
                <a:cs typeface="Geneva" charset="0"/>
              </a:rPr>
              <a:t>Centralizing information to observe behavior patterns</a:t>
            </a:r>
          </a:p>
          <a:p>
            <a:pPr lvl="1" eaLnBrk="1" hangingPunct="1">
              <a:lnSpc>
                <a:spcPct val="90000"/>
              </a:lnSpc>
              <a:buSzPct val="75000"/>
              <a:buFont typeface="Wingdings" pitchFamily="2" charset="2"/>
              <a:buChar char="n"/>
            </a:pPr>
            <a:r>
              <a:rPr lang="en-US" altLang="en-US" sz="2400" dirty="0" smtClean="0">
                <a:latin typeface="Arial" charset="0"/>
                <a:ea typeface="Geneva" charset="0"/>
                <a:cs typeface="Geneva" charset="0"/>
              </a:rPr>
              <a:t>Providing documented response to distressed students</a:t>
            </a:r>
          </a:p>
        </p:txBody>
      </p:sp>
      <p:sp>
        <p:nvSpPr>
          <p:cNvPr id="14" name="Rectangle 2"/>
          <p:cNvSpPr>
            <a:spLocks noGrp="1" noChangeArrowheads="1"/>
          </p:cNvSpPr>
          <p:nvPr>
            <p:ph type="title" idx="4294967295"/>
          </p:nvPr>
        </p:nvSpPr>
        <p:spPr>
          <a:xfrm>
            <a:off x="2057400" y="-5216"/>
            <a:ext cx="7772400" cy="1417172"/>
          </a:xfrm>
        </p:spPr>
        <p:txBody>
          <a:bodyPr>
            <a:normAutofit/>
          </a:bodyPr>
          <a:lstStyle/>
          <a:p>
            <a:pPr algn="l">
              <a:defRPr/>
            </a:pPr>
            <a:r>
              <a:rPr lang="en-US" altLang="en-US" sz="4200" b="1" dirty="0" smtClean="0">
                <a:effectLst>
                  <a:outerShdw blurRad="53975" dist="22860" dir="5400000" algn="tl" rotWithShape="0">
                    <a:srgbClr val="000000">
                      <a:alpha val="55000"/>
                    </a:srgbClr>
                  </a:outerShdw>
                </a:effectLst>
                <a:latin typeface="Times New Roman" pitchFamily="18" charset="0"/>
                <a:ea typeface="Geneva" charset="0"/>
                <a:cs typeface="Geneva" charset="0"/>
              </a:rPr>
              <a:t>Goals </a:t>
            </a:r>
            <a:r>
              <a:rPr lang="en-US" altLang="en-US" sz="4200" b="1" dirty="0">
                <a:effectLst>
                  <a:outerShdw blurRad="53975" dist="22860" dir="5400000" algn="tl" rotWithShape="0">
                    <a:srgbClr val="000000">
                      <a:alpha val="55000"/>
                    </a:srgbClr>
                  </a:outerShdw>
                </a:effectLst>
                <a:latin typeface="Times New Roman" pitchFamily="18" charset="0"/>
                <a:ea typeface="Geneva" charset="0"/>
                <a:cs typeface="Geneva" charset="0"/>
              </a:rPr>
              <a:t>of the </a:t>
            </a:r>
            <a:r>
              <a:rPr lang="en-US" altLang="en-US" sz="4200" b="1" dirty="0" smtClean="0">
                <a:effectLst>
                  <a:outerShdw blurRad="53975" dist="22860" dir="5400000" algn="tl" rotWithShape="0">
                    <a:srgbClr val="000000">
                      <a:alpha val="55000"/>
                    </a:srgbClr>
                  </a:outerShdw>
                </a:effectLst>
                <a:latin typeface="Times New Roman" pitchFamily="18" charset="0"/>
                <a:ea typeface="Geneva" charset="0"/>
                <a:cs typeface="Geneva" charset="0"/>
              </a:rPr>
              <a:t>BIT</a:t>
            </a:r>
            <a:endParaRPr lang="en-US" altLang="en-US" sz="4200" b="1" dirty="0">
              <a:effectLst>
                <a:outerShdw blurRad="53975" dist="22860" dir="5400000" algn="tl" rotWithShape="0">
                  <a:srgbClr val="000000">
                    <a:alpha val="55000"/>
                  </a:srgbClr>
                </a:outerShdw>
              </a:effectLst>
              <a:latin typeface="Times New Roman" pitchFamily="18" charset="0"/>
              <a:ea typeface="Geneva" charset="0"/>
              <a:cs typeface="Geneva" charset="0"/>
            </a:endParaRPr>
          </a:p>
        </p:txBody>
      </p:sp>
    </p:spTree>
    <p:extLst>
      <p:ext uri="{BB962C8B-B14F-4D97-AF65-F5344CB8AC3E}">
        <p14:creationId xmlns:p14="http://schemas.microsoft.com/office/powerpoint/2010/main" val="691980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9" y="3862516"/>
            <a:ext cx="3084576" cy="3072384"/>
          </a:xfrm>
          <a:prstGeom prst="rect">
            <a:avLst/>
          </a:prstGeom>
        </p:spPr>
      </p:pic>
      <p:pic>
        <p:nvPicPr>
          <p:cNvPr id="8" name="Picture 7" descr="BuffStrong-ContentSlide-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18050"/>
            <a:ext cx="8101584" cy="810768"/>
          </a:xfrm>
          <a:prstGeom prst="rect">
            <a:avLst/>
          </a:prstGeom>
        </p:spPr>
      </p:pic>
      <p:pic>
        <p:nvPicPr>
          <p:cNvPr id="12" name="Picture 11" descr="WTAM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9" name="Rectangle 2"/>
          <p:cNvSpPr>
            <a:spLocks noGrp="1" noChangeArrowheads="1"/>
          </p:cNvSpPr>
          <p:nvPr>
            <p:ph type="title" idx="4294967295"/>
          </p:nvPr>
        </p:nvSpPr>
        <p:spPr>
          <a:xfrm>
            <a:off x="1371600" y="0"/>
            <a:ext cx="7772400" cy="1483113"/>
          </a:xfrm>
        </p:spPr>
        <p:txBody>
          <a:bodyPr/>
          <a:lstStyle/>
          <a:p>
            <a:pPr>
              <a:defRPr/>
            </a:pPr>
            <a:r>
              <a:rPr lang="en-US" altLang="en-US" sz="4200" b="1" dirty="0">
                <a:solidFill>
                  <a:schemeClr val="accent2">
                    <a:lumMod val="50000"/>
                  </a:schemeClr>
                </a:solidFill>
                <a:effectLst>
                  <a:outerShdw blurRad="53975" dist="22860" dir="5400000" algn="tl" rotWithShape="0">
                    <a:srgbClr val="000000">
                      <a:alpha val="55000"/>
                    </a:srgbClr>
                  </a:outerShdw>
                </a:effectLst>
                <a:latin typeface="Times New Roman" pitchFamily="18" charset="0"/>
                <a:ea typeface="Geneva" charset="0"/>
                <a:cs typeface="Geneva" charset="0"/>
              </a:rPr>
              <a:t>Tasks</a:t>
            </a:r>
            <a:r>
              <a:rPr lang="en-US" altLang="en-US" sz="4200" dirty="0" smtClean="0">
                <a:solidFill>
                  <a:schemeClr val="accent2">
                    <a:lumMod val="50000"/>
                  </a:schemeClr>
                </a:solidFill>
                <a:latin typeface="Times New Roman" pitchFamily="18" charset="0"/>
                <a:ea typeface="Geneva" charset="0"/>
                <a:cs typeface="Geneva" charset="0"/>
              </a:rPr>
              <a:t> </a:t>
            </a:r>
            <a:r>
              <a:rPr lang="en-US" altLang="en-US" sz="4200" b="1" dirty="0">
                <a:solidFill>
                  <a:schemeClr val="accent2">
                    <a:lumMod val="50000"/>
                  </a:schemeClr>
                </a:solidFill>
                <a:effectLst>
                  <a:outerShdw blurRad="53975" dist="22860" dir="5400000" algn="tl" rotWithShape="0">
                    <a:srgbClr val="000000">
                      <a:alpha val="55000"/>
                    </a:srgbClr>
                  </a:outerShdw>
                </a:effectLst>
                <a:latin typeface="Times New Roman" pitchFamily="18" charset="0"/>
                <a:ea typeface="Geneva" charset="0"/>
                <a:cs typeface="Geneva" charset="0"/>
              </a:rPr>
              <a:t>of the BIT</a:t>
            </a:r>
          </a:p>
        </p:txBody>
      </p:sp>
      <p:sp>
        <p:nvSpPr>
          <p:cNvPr id="10" name="Rectangle 3"/>
          <p:cNvSpPr>
            <a:spLocks noGrp="1" noChangeArrowheads="1"/>
          </p:cNvSpPr>
          <p:nvPr>
            <p:ph idx="4294967295"/>
          </p:nvPr>
        </p:nvSpPr>
        <p:spPr>
          <a:xfrm>
            <a:off x="97971" y="1195780"/>
            <a:ext cx="8196943" cy="4466439"/>
          </a:xfrm>
        </p:spPr>
        <p:txBody>
          <a:bodyPr>
            <a:noAutofit/>
          </a:bodyPr>
          <a:lstStyle/>
          <a:p>
            <a:pPr eaLnBrk="1" hangingPunct="1">
              <a:buClr>
                <a:srgbClr val="800000"/>
              </a:buClr>
              <a:buSzPct val="90000"/>
              <a:buFont typeface="Wingdings" pitchFamily="2" charset="2"/>
              <a:buChar char="n"/>
            </a:pPr>
            <a:r>
              <a:rPr lang="en-US" altLang="en-US" sz="2400" dirty="0" smtClean="0">
                <a:latin typeface="Arial" charset="0"/>
                <a:ea typeface="Geneva" charset="0"/>
                <a:cs typeface="Geneva" charset="0"/>
              </a:rPr>
              <a:t>Review behavior situations where a potential risk of harm to self and/or others exists</a:t>
            </a:r>
          </a:p>
          <a:p>
            <a:pPr marL="0" indent="0" eaLnBrk="1" hangingPunct="1">
              <a:buClr>
                <a:srgbClr val="800000"/>
              </a:buClr>
              <a:buSzPct val="90000"/>
              <a:buNone/>
            </a:pPr>
            <a:endParaRPr lang="en-US" altLang="en-US" sz="2400" dirty="0" smtClean="0">
              <a:latin typeface="Arial" charset="0"/>
              <a:ea typeface="Geneva" charset="0"/>
              <a:cs typeface="Geneva" charset="0"/>
            </a:endParaRPr>
          </a:p>
          <a:p>
            <a:pPr eaLnBrk="1" hangingPunct="1">
              <a:buClr>
                <a:srgbClr val="800000"/>
              </a:buClr>
              <a:buSzPct val="90000"/>
              <a:buFont typeface="Wingdings" panose="05000000000000000000" pitchFamily="2" charset="2"/>
              <a:buChar char=""/>
            </a:pPr>
            <a:r>
              <a:rPr lang="en-US" altLang="en-US" sz="2400" dirty="0" smtClean="0">
                <a:latin typeface="Arial" charset="0"/>
                <a:ea typeface="Geneva" charset="0"/>
                <a:cs typeface="Geneva" charset="0"/>
              </a:rPr>
              <a:t>Consult with administration/faculty/staff</a:t>
            </a:r>
          </a:p>
          <a:p>
            <a:pPr marL="0" indent="0" eaLnBrk="1" hangingPunct="1">
              <a:buClr>
                <a:srgbClr val="800000"/>
              </a:buClr>
              <a:buSzPct val="90000"/>
              <a:buNone/>
            </a:pPr>
            <a:endParaRPr lang="en-US" altLang="en-US" sz="2400" dirty="0" smtClean="0">
              <a:latin typeface="Arial" charset="0"/>
              <a:ea typeface="Geneva" charset="0"/>
              <a:cs typeface="Geneva" charset="0"/>
            </a:endParaRPr>
          </a:p>
          <a:p>
            <a:pPr eaLnBrk="1" hangingPunct="1">
              <a:buClr>
                <a:srgbClr val="800000"/>
              </a:buClr>
              <a:buSzPct val="90000"/>
              <a:buFont typeface="Wingdings" panose="05000000000000000000" pitchFamily="2" charset="2"/>
              <a:buChar char=""/>
            </a:pPr>
            <a:r>
              <a:rPr lang="en-US" altLang="en-US" sz="2400" dirty="0" smtClean="0">
                <a:latin typeface="Arial" charset="0"/>
                <a:ea typeface="Geneva" charset="0"/>
                <a:cs typeface="Geneva" charset="0"/>
              </a:rPr>
              <a:t>Coordinate non-emergency response to violent, threatening, distressed students</a:t>
            </a:r>
          </a:p>
          <a:p>
            <a:pPr marL="0" indent="0" eaLnBrk="1" hangingPunct="1">
              <a:buClr>
                <a:srgbClr val="800000"/>
              </a:buClr>
              <a:buSzPct val="90000"/>
              <a:buNone/>
            </a:pPr>
            <a:endParaRPr lang="en-US" altLang="en-US" sz="2400" dirty="0" smtClean="0">
              <a:latin typeface="Arial" charset="0"/>
              <a:ea typeface="Geneva" charset="0"/>
              <a:cs typeface="Geneva" charset="0"/>
            </a:endParaRPr>
          </a:p>
          <a:p>
            <a:pPr eaLnBrk="1" hangingPunct="1">
              <a:buClr>
                <a:srgbClr val="800000"/>
              </a:buClr>
              <a:buSzPct val="90000"/>
              <a:buFont typeface="Wingdings" pitchFamily="2" charset="2"/>
              <a:buChar char="n"/>
            </a:pPr>
            <a:r>
              <a:rPr lang="en-US" altLang="en-US" sz="2400" dirty="0" smtClean="0">
                <a:latin typeface="Arial" charset="0"/>
                <a:ea typeface="Geneva" charset="0"/>
                <a:cs typeface="Geneva" charset="0"/>
              </a:rPr>
              <a:t>Develop specific strategies to address behavior</a:t>
            </a:r>
          </a:p>
          <a:p>
            <a:pPr marL="0" indent="0" eaLnBrk="1" hangingPunct="1">
              <a:buClr>
                <a:srgbClr val="800000"/>
              </a:buClr>
              <a:buSzPct val="90000"/>
              <a:buNone/>
            </a:pPr>
            <a:endParaRPr lang="en-US" altLang="en-US" sz="2400" dirty="0" smtClean="0">
              <a:latin typeface="Arial" charset="0"/>
              <a:ea typeface="Geneva" charset="0"/>
              <a:cs typeface="Geneva" charset="0"/>
            </a:endParaRPr>
          </a:p>
          <a:p>
            <a:pPr eaLnBrk="1" hangingPunct="1">
              <a:buClr>
                <a:srgbClr val="800000"/>
              </a:buClr>
              <a:buSzPct val="90000"/>
              <a:buFont typeface="Wingdings" pitchFamily="2" charset="2"/>
              <a:buChar char="n"/>
            </a:pPr>
            <a:r>
              <a:rPr lang="en-US" altLang="en-US" sz="2400" dirty="0" smtClean="0">
                <a:latin typeface="Arial" charset="0"/>
                <a:ea typeface="Geneva" charset="0"/>
                <a:cs typeface="Geneva" charset="0"/>
              </a:rPr>
              <a:t>Make recommendations for future action </a:t>
            </a:r>
          </a:p>
        </p:txBody>
      </p:sp>
    </p:spTree>
    <p:extLst>
      <p:ext uri="{BB962C8B-B14F-4D97-AF65-F5344CB8AC3E}">
        <p14:creationId xmlns:p14="http://schemas.microsoft.com/office/powerpoint/2010/main" val="12009319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4" y="0"/>
            <a:ext cx="9255513"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903" y="3730581"/>
            <a:ext cx="3084576" cy="3072384"/>
          </a:xfrm>
          <a:prstGeom prst="rect">
            <a:avLst/>
          </a:prstGeom>
        </p:spPr>
      </p:pic>
      <p:pic>
        <p:nvPicPr>
          <p:cNvPr id="6" name="Picture 5" descr="BuffStrong-ContentSlide-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13" y="149780"/>
            <a:ext cx="6685731" cy="810768"/>
          </a:xfrm>
          <a:prstGeom prst="rect">
            <a:avLst/>
          </a:prstGeom>
        </p:spPr>
      </p:pic>
      <p:sp>
        <p:nvSpPr>
          <p:cNvPr id="11" name="TextBox 10"/>
          <p:cNvSpPr txBox="1"/>
          <p:nvPr/>
        </p:nvSpPr>
        <p:spPr>
          <a:xfrm>
            <a:off x="1571742" y="2630887"/>
            <a:ext cx="184731" cy="369332"/>
          </a:xfrm>
          <a:prstGeom prst="rect">
            <a:avLst/>
          </a:prstGeom>
          <a:noFill/>
        </p:spPr>
        <p:txBody>
          <a:bodyPr wrap="none" rtlCol="0">
            <a:spAutoFit/>
          </a:bodyPr>
          <a:lstStyle/>
          <a:p>
            <a:endParaRPr lang="en-US" dirty="0"/>
          </a:p>
        </p:txBody>
      </p:sp>
      <p:pic>
        <p:nvPicPr>
          <p:cNvPr id="12" name="Picture 11" descr="WTAM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39" y="6177010"/>
            <a:ext cx="5027586" cy="602434"/>
          </a:xfrm>
          <a:prstGeom prst="rect">
            <a:avLst/>
          </a:prstGeom>
        </p:spPr>
      </p:pic>
      <p:sp>
        <p:nvSpPr>
          <p:cNvPr id="9" name="Rectangle 2"/>
          <p:cNvSpPr>
            <a:spLocks noGrp="1" noChangeArrowheads="1"/>
          </p:cNvSpPr>
          <p:nvPr>
            <p:ph type="title" idx="4294967295"/>
          </p:nvPr>
        </p:nvSpPr>
        <p:spPr>
          <a:xfrm>
            <a:off x="1558201" y="-432203"/>
            <a:ext cx="7772400" cy="1974734"/>
          </a:xfrm>
        </p:spPr>
        <p:txBody>
          <a:bodyPr/>
          <a:lstStyle/>
          <a:p>
            <a:pPr algn="l" eaLnBrk="1" fontAlgn="auto" hangingPunct="1">
              <a:spcAft>
                <a:spcPts val="0"/>
              </a:spcAft>
              <a:defRPr/>
            </a:pPr>
            <a:r>
              <a:rPr lang="en-US" altLang="en-US" sz="4200" b="1" dirty="0">
                <a:effectLst>
                  <a:outerShdw blurRad="53975" dist="22860" dir="5400000" algn="tl" rotWithShape="0">
                    <a:srgbClr val="000000">
                      <a:alpha val="55000"/>
                    </a:srgbClr>
                  </a:outerShdw>
                </a:effectLst>
                <a:latin typeface="Times New Roman" pitchFamily="18" charset="0"/>
                <a:ea typeface="Geneva" charset="0"/>
                <a:cs typeface="Geneva" charset="0"/>
              </a:rPr>
              <a:t>The</a:t>
            </a:r>
            <a:r>
              <a:rPr lang="en-US" altLang="en-US" sz="4200" dirty="0" smtClean="0">
                <a:latin typeface="Times New Roman" pitchFamily="18" charset="0"/>
                <a:ea typeface="Geneva" charset="0"/>
                <a:cs typeface="Geneva" charset="0"/>
              </a:rPr>
              <a:t> </a:t>
            </a:r>
            <a:r>
              <a:rPr lang="en-US" altLang="en-US" sz="4200" b="1" dirty="0">
                <a:effectLst>
                  <a:outerShdw blurRad="53975" dist="22860" dir="5400000" algn="tl" rotWithShape="0">
                    <a:srgbClr val="000000">
                      <a:alpha val="55000"/>
                    </a:srgbClr>
                  </a:outerShdw>
                </a:effectLst>
                <a:latin typeface="Times New Roman" pitchFamily="18" charset="0"/>
                <a:ea typeface="Geneva" charset="0"/>
                <a:cs typeface="Geneva" charset="0"/>
              </a:rPr>
              <a:t>Team</a:t>
            </a:r>
          </a:p>
        </p:txBody>
      </p:sp>
      <p:sp>
        <p:nvSpPr>
          <p:cNvPr id="10" name="Rectangle 3"/>
          <p:cNvSpPr>
            <a:spLocks noGrp="1" noChangeArrowheads="1"/>
          </p:cNvSpPr>
          <p:nvPr>
            <p:ph idx="4294967295"/>
          </p:nvPr>
        </p:nvSpPr>
        <p:spPr>
          <a:xfrm>
            <a:off x="12246" y="1022406"/>
            <a:ext cx="8010525" cy="4056397"/>
          </a:xfrm>
        </p:spPr>
        <p:txBody>
          <a:bodyPr>
            <a:noAutofit/>
          </a:bodyPr>
          <a:lstStyle/>
          <a:p>
            <a:pPr eaLnBrk="1" hangingPunct="1">
              <a:lnSpc>
                <a:spcPct val="90000"/>
              </a:lnSpc>
              <a:buClr>
                <a:srgbClr val="800000"/>
              </a:buClr>
              <a:buSzPct val="90000"/>
              <a:buFont typeface="Wingdings" panose="05000000000000000000" pitchFamily="2" charset="2"/>
              <a:buChar char="Ø"/>
            </a:pPr>
            <a:r>
              <a:rPr lang="en-US" altLang="en-US" sz="2000" dirty="0" smtClean="0">
                <a:latin typeface="Arial" charset="0"/>
                <a:ea typeface="Geneva" charset="0"/>
                <a:cs typeface="Geneva" charset="0"/>
              </a:rPr>
              <a:t>Academic Affairs – Dr. Amy Anderson</a:t>
            </a:r>
          </a:p>
          <a:p>
            <a:pPr marL="0" indent="0" eaLnBrk="1" hangingPunct="1">
              <a:lnSpc>
                <a:spcPct val="90000"/>
              </a:lnSpc>
              <a:buClr>
                <a:srgbClr val="800000"/>
              </a:buClr>
              <a:buSzPct val="90000"/>
              <a:buNone/>
            </a:pPr>
            <a:endParaRPr lang="en-US" altLang="en-US" sz="2000" dirty="0" smtClean="0">
              <a:latin typeface="Arial" charset="0"/>
              <a:ea typeface="Geneva" charset="0"/>
              <a:cs typeface="Geneva" charset="0"/>
            </a:endParaRPr>
          </a:p>
          <a:p>
            <a:pPr eaLnBrk="1" hangingPunct="1">
              <a:lnSpc>
                <a:spcPct val="90000"/>
              </a:lnSpc>
              <a:buClr>
                <a:srgbClr val="800000"/>
              </a:buClr>
              <a:buSzPct val="90000"/>
              <a:buFont typeface="Wingdings" panose="05000000000000000000" pitchFamily="2" charset="2"/>
              <a:buChar char="Ø"/>
            </a:pPr>
            <a:r>
              <a:rPr lang="en-US" altLang="en-US" sz="2000" dirty="0" smtClean="0">
                <a:latin typeface="Arial" charset="0"/>
                <a:ea typeface="Geneva" charset="0"/>
                <a:cs typeface="Geneva" charset="0"/>
              </a:rPr>
              <a:t>Student Affairs – Mike Knox, Dr. Christina Cox-Leisinger</a:t>
            </a:r>
          </a:p>
          <a:p>
            <a:pPr marL="0" indent="0" eaLnBrk="1" hangingPunct="1">
              <a:lnSpc>
                <a:spcPct val="90000"/>
              </a:lnSpc>
              <a:buClr>
                <a:srgbClr val="800000"/>
              </a:buClr>
              <a:buSzPct val="90000"/>
              <a:buNone/>
            </a:pPr>
            <a:endParaRPr lang="en-US" altLang="en-US" sz="2000" i="1" dirty="0" smtClean="0">
              <a:latin typeface="Arial" charset="0"/>
              <a:ea typeface="Geneva" charset="0"/>
              <a:cs typeface="Geneva" charset="0"/>
            </a:endParaRPr>
          </a:p>
          <a:p>
            <a:pPr>
              <a:lnSpc>
                <a:spcPct val="90000"/>
              </a:lnSpc>
              <a:buClr>
                <a:srgbClr val="800000"/>
              </a:buClr>
              <a:buSzPct val="90000"/>
              <a:buFont typeface="Wingdings" panose="05000000000000000000" pitchFamily="2" charset="2"/>
              <a:buChar char="Ø"/>
            </a:pPr>
            <a:r>
              <a:rPr lang="en-US" altLang="en-US" sz="2000" dirty="0" smtClean="0">
                <a:latin typeface="Arial" charset="0"/>
                <a:ea typeface="Geneva" charset="0"/>
                <a:cs typeface="Geneva" charset="0"/>
              </a:rPr>
              <a:t>Student Counseling Services – Orvie Nix </a:t>
            </a:r>
          </a:p>
          <a:p>
            <a:pPr marL="0" indent="0">
              <a:lnSpc>
                <a:spcPct val="90000"/>
              </a:lnSpc>
              <a:buClr>
                <a:srgbClr val="800000"/>
              </a:buClr>
              <a:buSzPct val="90000"/>
              <a:buNone/>
            </a:pPr>
            <a:endParaRPr lang="en-US" altLang="en-US" sz="2000" dirty="0" smtClean="0">
              <a:latin typeface="Arial" charset="0"/>
              <a:ea typeface="Geneva" charset="0"/>
              <a:cs typeface="Geneva" charset="0"/>
            </a:endParaRPr>
          </a:p>
          <a:p>
            <a:pPr>
              <a:lnSpc>
                <a:spcPct val="90000"/>
              </a:lnSpc>
              <a:buClr>
                <a:srgbClr val="800000"/>
              </a:buClr>
              <a:buSzPct val="90000"/>
              <a:buFont typeface="Wingdings" panose="05000000000000000000" pitchFamily="2" charset="2"/>
              <a:buChar char="Ø"/>
            </a:pPr>
            <a:r>
              <a:rPr lang="en-US" altLang="en-US" sz="2000" dirty="0" smtClean="0">
                <a:latin typeface="Arial" charset="0"/>
                <a:ea typeface="Geneva" charset="0"/>
                <a:cs typeface="Geneva" charset="0"/>
              </a:rPr>
              <a:t>University Police Department - Chief Shawn Burns</a:t>
            </a:r>
          </a:p>
          <a:p>
            <a:pPr>
              <a:lnSpc>
                <a:spcPct val="90000"/>
              </a:lnSpc>
              <a:buClr>
                <a:srgbClr val="800000"/>
              </a:buClr>
              <a:buSzPct val="90000"/>
              <a:buFont typeface="Wingdings" panose="05000000000000000000" pitchFamily="2" charset="2"/>
              <a:buChar char="Ø"/>
            </a:pPr>
            <a:endParaRPr lang="en-US" altLang="en-US" sz="2000" dirty="0" smtClean="0">
              <a:latin typeface="Arial" charset="0"/>
              <a:ea typeface="Geneva" charset="0"/>
              <a:cs typeface="Geneva" charset="0"/>
            </a:endParaRPr>
          </a:p>
          <a:p>
            <a:pPr eaLnBrk="1" hangingPunct="1">
              <a:lnSpc>
                <a:spcPct val="90000"/>
              </a:lnSpc>
              <a:buClr>
                <a:srgbClr val="800000"/>
              </a:buClr>
              <a:buSzPct val="90000"/>
              <a:buFont typeface="Wingdings" panose="05000000000000000000" pitchFamily="2" charset="2"/>
              <a:buChar char="Ø"/>
            </a:pPr>
            <a:r>
              <a:rPr lang="en-US" altLang="en-US" sz="2000" dirty="0" smtClean="0">
                <a:latin typeface="Arial" charset="0"/>
                <a:ea typeface="Geneva" charset="0"/>
                <a:cs typeface="Geneva" charset="0"/>
              </a:rPr>
              <a:t>Residential Living – Cindy Spencer</a:t>
            </a:r>
          </a:p>
          <a:p>
            <a:pPr marL="0" indent="0" eaLnBrk="1" hangingPunct="1">
              <a:lnSpc>
                <a:spcPct val="90000"/>
              </a:lnSpc>
              <a:buClr>
                <a:srgbClr val="800000"/>
              </a:buClr>
              <a:buSzPct val="90000"/>
              <a:buNone/>
            </a:pPr>
            <a:endParaRPr lang="en-US" altLang="en-US" sz="2000" dirty="0" smtClean="0">
              <a:latin typeface="Arial" charset="0"/>
              <a:ea typeface="Geneva" charset="0"/>
              <a:cs typeface="Geneva" charset="0"/>
            </a:endParaRPr>
          </a:p>
          <a:p>
            <a:pPr eaLnBrk="1" hangingPunct="1">
              <a:lnSpc>
                <a:spcPct val="90000"/>
              </a:lnSpc>
              <a:buClr>
                <a:srgbClr val="800000"/>
              </a:buClr>
              <a:buSzPct val="90000"/>
              <a:buFont typeface="Wingdings" panose="05000000000000000000" pitchFamily="2" charset="2"/>
              <a:buChar char="Ø"/>
            </a:pPr>
            <a:r>
              <a:rPr lang="en-US" altLang="en-US" sz="2000" dirty="0" smtClean="0">
                <a:latin typeface="Arial" charset="0"/>
                <a:ea typeface="Geneva" charset="0"/>
                <a:cs typeface="Geneva" charset="0"/>
              </a:rPr>
              <a:t>Academic Advising – Rebekah Bachman</a:t>
            </a:r>
          </a:p>
          <a:p>
            <a:pPr marL="0" indent="0" eaLnBrk="1" hangingPunct="1">
              <a:lnSpc>
                <a:spcPct val="90000"/>
              </a:lnSpc>
              <a:buClr>
                <a:srgbClr val="800000"/>
              </a:buClr>
              <a:buSzPct val="90000"/>
              <a:buNone/>
            </a:pPr>
            <a:endParaRPr lang="en-US" altLang="en-US" sz="2000" dirty="0" smtClean="0">
              <a:latin typeface="Arial" charset="0"/>
              <a:ea typeface="Geneva" charset="0"/>
              <a:cs typeface="Geneva" charset="0"/>
            </a:endParaRPr>
          </a:p>
          <a:p>
            <a:pPr eaLnBrk="1" hangingPunct="1">
              <a:lnSpc>
                <a:spcPct val="90000"/>
              </a:lnSpc>
              <a:buClr>
                <a:srgbClr val="800000"/>
              </a:buClr>
              <a:buSzPct val="90000"/>
              <a:buFont typeface="Wingdings" panose="05000000000000000000" pitchFamily="2" charset="2"/>
              <a:buChar char="Ø"/>
            </a:pPr>
            <a:r>
              <a:rPr lang="en-US" altLang="en-US" sz="2000" dirty="0" smtClean="0">
                <a:latin typeface="Arial" charset="0"/>
                <a:ea typeface="Geneva" charset="0"/>
                <a:cs typeface="Geneva" charset="0"/>
              </a:rPr>
              <a:t>Health Integration Specialist – Dayna Schertler</a:t>
            </a:r>
          </a:p>
          <a:p>
            <a:pPr marL="0" indent="0" eaLnBrk="1" hangingPunct="1">
              <a:lnSpc>
                <a:spcPct val="90000"/>
              </a:lnSpc>
              <a:buClr>
                <a:srgbClr val="800000"/>
              </a:buClr>
              <a:buSzPct val="90000"/>
              <a:buNone/>
            </a:pPr>
            <a:endParaRPr lang="en-US" altLang="en-US" sz="2000" dirty="0" smtClean="0">
              <a:latin typeface="Arial" charset="0"/>
              <a:ea typeface="Geneva" charset="0"/>
              <a:cs typeface="Geneva" charset="0"/>
            </a:endParaRPr>
          </a:p>
          <a:p>
            <a:pPr eaLnBrk="1" hangingPunct="1">
              <a:lnSpc>
                <a:spcPct val="90000"/>
              </a:lnSpc>
              <a:buClr>
                <a:srgbClr val="800000"/>
              </a:buClr>
              <a:buSzPct val="90000"/>
              <a:buFont typeface="Wingdings" panose="05000000000000000000" pitchFamily="2" charset="2"/>
              <a:buChar char="Ø"/>
            </a:pPr>
            <a:r>
              <a:rPr lang="en-US" altLang="en-US" sz="2000" dirty="0" smtClean="0">
                <a:latin typeface="Arial" charset="0"/>
                <a:ea typeface="Geneva" charset="0"/>
                <a:cs typeface="Geneva" charset="0"/>
              </a:rPr>
              <a:t>Student Disability Services – Paul Fenstermaker</a:t>
            </a:r>
          </a:p>
        </p:txBody>
      </p:sp>
    </p:spTree>
    <p:extLst>
      <p:ext uri="{BB962C8B-B14F-4D97-AF65-F5344CB8AC3E}">
        <p14:creationId xmlns:p14="http://schemas.microsoft.com/office/powerpoint/2010/main" val="28794986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0" y="1143000"/>
            <a:ext cx="8610600" cy="4953000"/>
          </a:xfrm>
        </p:spPr>
        <p:txBody>
          <a:bodyPr>
            <a:normAutofit/>
          </a:bodyPr>
          <a:lstStyle/>
          <a:p>
            <a:pPr eaLnBrk="1" hangingPunct="1">
              <a:lnSpc>
                <a:spcPct val="90000"/>
              </a:lnSpc>
            </a:pPr>
            <a:r>
              <a:rPr lang="en-US" sz="2800" dirty="0"/>
              <a:t>Risk Management is the process of considering the potential and perceived risk involved in student activities. </a:t>
            </a:r>
          </a:p>
          <a:p>
            <a:pPr eaLnBrk="1" hangingPunct="1">
              <a:lnSpc>
                <a:spcPct val="90000"/>
              </a:lnSpc>
            </a:pPr>
            <a:r>
              <a:rPr lang="en-US" sz="2800" b="1" dirty="0"/>
              <a:t>It includes monitoring organization activities and taking both corrective action and proactive steps to minimize accidental injury and/or loss. </a:t>
            </a:r>
            <a:endParaRPr lang="en-US" sz="2800" b="1" dirty="0" smtClean="0"/>
          </a:p>
          <a:p>
            <a:pPr lvl="0">
              <a:lnSpc>
                <a:spcPct val="90000"/>
              </a:lnSpc>
            </a:pPr>
            <a:r>
              <a:rPr lang="en-US" sz="2800" dirty="0" smtClean="0"/>
              <a:t>Each organization is required to sign the risk management form after reporting the program content to your organization</a:t>
            </a:r>
          </a:p>
          <a:p>
            <a:pPr eaLnBrk="1" hangingPunct="1">
              <a:lnSpc>
                <a:spcPct val="90000"/>
              </a:lnSpc>
            </a:pPr>
            <a:endParaRPr lang="en-US" sz="2800" dirty="0"/>
          </a:p>
          <a:p>
            <a:pPr eaLnBrk="1" hangingPunct="1">
              <a:lnSpc>
                <a:spcPct val="90000"/>
              </a:lnSpc>
            </a:pPr>
            <a:endParaRPr lang="en-US" dirty="0"/>
          </a:p>
        </p:txBody>
      </p:sp>
      <p:sp>
        <p:nvSpPr>
          <p:cNvPr id="5123" name="TextBox 2"/>
          <p:cNvSpPr txBox="1">
            <a:spLocks noChangeArrowheads="1"/>
          </p:cNvSpPr>
          <p:nvPr/>
        </p:nvSpPr>
        <p:spPr bwMode="auto">
          <a:xfrm>
            <a:off x="0" y="0"/>
            <a:ext cx="5105400" cy="430887"/>
          </a:xfrm>
          <a:prstGeom prst="rect">
            <a:avLst/>
          </a:prstGeom>
          <a:noFill/>
          <a:ln w="9525">
            <a:noFill/>
            <a:miter lim="800000"/>
            <a:headEnd/>
            <a:tailEnd/>
          </a:ln>
        </p:spPr>
        <p:txBody>
          <a:bodyPr>
            <a:prstTxWarp prst="textNoShape">
              <a:avLst/>
            </a:prstTxWarp>
            <a:spAutoFit/>
          </a:bodyPr>
          <a:lstStyle/>
          <a:p>
            <a:pPr>
              <a:lnSpc>
                <a:spcPct val="90000"/>
              </a:lnSpc>
            </a:pPr>
            <a:r>
              <a:rPr lang="en-US" sz="2400" b="1" dirty="0">
                <a:solidFill>
                  <a:srgbClr val="500000"/>
                </a:solidFill>
              </a:rPr>
              <a:t>What is Risk Management?</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9" y="3862516"/>
            <a:ext cx="3084576" cy="3072384"/>
          </a:xfrm>
          <a:prstGeom prst="rect">
            <a:avLst/>
          </a:prstGeom>
        </p:spPr>
      </p:pic>
      <p:pic>
        <p:nvPicPr>
          <p:cNvPr id="12" name="Picture 11" descr="WTAM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7" name="Rectangle 2"/>
          <p:cNvSpPr>
            <a:spLocks noGrp="1" noChangeArrowheads="1"/>
          </p:cNvSpPr>
          <p:nvPr>
            <p:ph type="title" idx="4294967295"/>
          </p:nvPr>
        </p:nvSpPr>
        <p:spPr>
          <a:xfrm>
            <a:off x="489857" y="277813"/>
            <a:ext cx="8001000" cy="1143000"/>
          </a:xfrm>
        </p:spPr>
        <p:txBody>
          <a:bodyPr/>
          <a:lstStyle/>
          <a:p>
            <a:pPr eaLnBrk="1" fontAlgn="auto" hangingPunct="1">
              <a:spcAft>
                <a:spcPts val="0"/>
              </a:spcAft>
              <a:defRPr/>
            </a:pPr>
            <a:r>
              <a:rPr lang="en-US" altLang="en-US" sz="4200" dirty="0" smtClean="0">
                <a:latin typeface="Times New Roman" pitchFamily="18" charset="0"/>
                <a:ea typeface="Geneva" charset="0"/>
                <a:cs typeface="Geneva" charset="0"/>
              </a:rPr>
              <a:t>How to Make a BIT Referral:</a:t>
            </a:r>
          </a:p>
        </p:txBody>
      </p:sp>
      <p:sp>
        <p:nvSpPr>
          <p:cNvPr id="9" name="Rectangle 3"/>
          <p:cNvSpPr>
            <a:spLocks noGrp="1" noChangeArrowheads="1"/>
          </p:cNvSpPr>
          <p:nvPr>
            <p:ph idx="4294967295"/>
          </p:nvPr>
        </p:nvSpPr>
        <p:spPr>
          <a:xfrm>
            <a:off x="293915" y="1273236"/>
            <a:ext cx="7772400" cy="4311528"/>
          </a:xfrm>
        </p:spPr>
        <p:txBody>
          <a:bodyPr>
            <a:normAutofit/>
          </a:bodyPr>
          <a:lstStyle/>
          <a:p>
            <a:pPr marL="0" indent="0" eaLnBrk="1" fontAlgn="auto" hangingPunct="1">
              <a:spcAft>
                <a:spcPts val="0"/>
              </a:spcAft>
              <a:buClr>
                <a:schemeClr val="folHlink"/>
              </a:buClr>
              <a:buSzPct val="90000"/>
              <a:buFontTx/>
              <a:buNone/>
              <a:defRPr/>
            </a:pPr>
            <a:r>
              <a:rPr lang="en-US" altLang="en-US" dirty="0" smtClean="0">
                <a:latin typeface="Arial" charset="0"/>
                <a:ea typeface="Geneva" charset="0"/>
                <a:cs typeface="Geneva" charset="0"/>
              </a:rPr>
              <a:t>	</a:t>
            </a:r>
          </a:p>
          <a:p>
            <a:pPr marL="0" indent="0" algn="ctr" eaLnBrk="1" fontAlgn="auto" hangingPunct="1">
              <a:spcAft>
                <a:spcPts val="0"/>
              </a:spcAft>
              <a:buClr>
                <a:schemeClr val="folHlink"/>
              </a:buClr>
              <a:buSzPct val="90000"/>
              <a:buFontTx/>
              <a:buNone/>
              <a:defRPr/>
            </a:pPr>
            <a:r>
              <a:rPr lang="en-US" altLang="en-US" sz="2800" dirty="0" smtClean="0">
                <a:latin typeface="Arial" charset="0"/>
                <a:ea typeface="Geneva" charset="0"/>
                <a:cs typeface="Geneva" charset="0"/>
              </a:rPr>
              <a:t>Visit the BITeam website and submit </a:t>
            </a:r>
          </a:p>
          <a:p>
            <a:pPr marL="0" indent="0" algn="ctr" eaLnBrk="1" fontAlgn="auto" hangingPunct="1">
              <a:spcAft>
                <a:spcPts val="0"/>
              </a:spcAft>
              <a:buClr>
                <a:schemeClr val="folHlink"/>
              </a:buClr>
              <a:buSzPct val="90000"/>
              <a:buFontTx/>
              <a:buNone/>
              <a:defRPr/>
            </a:pPr>
            <a:r>
              <a:rPr lang="en-US" altLang="en-US" sz="2800" dirty="0" smtClean="0">
                <a:latin typeface="Arial" charset="0"/>
                <a:ea typeface="Geneva" charset="0"/>
                <a:cs typeface="Geneva" charset="0"/>
              </a:rPr>
              <a:t>referral on-line </a:t>
            </a:r>
          </a:p>
          <a:p>
            <a:pPr marL="0" indent="0" algn="ctr" eaLnBrk="1" fontAlgn="auto" hangingPunct="1">
              <a:spcAft>
                <a:spcPts val="0"/>
              </a:spcAft>
              <a:buClr>
                <a:schemeClr val="folHlink"/>
              </a:buClr>
              <a:buSzPct val="90000"/>
              <a:buFontTx/>
              <a:buNone/>
              <a:defRPr/>
            </a:pPr>
            <a:endParaRPr lang="en-US" altLang="en-US" sz="2800" dirty="0" smtClean="0">
              <a:latin typeface="Arial" charset="0"/>
              <a:ea typeface="Geneva" charset="0"/>
              <a:cs typeface="Geneva" charset="0"/>
            </a:endParaRPr>
          </a:p>
          <a:p>
            <a:pPr marL="0" indent="0" algn="ctr" eaLnBrk="1" fontAlgn="auto" hangingPunct="1">
              <a:spcAft>
                <a:spcPts val="0"/>
              </a:spcAft>
              <a:buClr>
                <a:schemeClr val="folHlink"/>
              </a:buClr>
              <a:buSzPct val="90000"/>
              <a:buFontTx/>
              <a:buNone/>
              <a:defRPr/>
            </a:pPr>
            <a:r>
              <a:rPr lang="en-US" altLang="en-US" sz="2800" u="sng" dirty="0" smtClean="0">
                <a:solidFill>
                  <a:srgbClr val="800040"/>
                </a:solidFill>
                <a:latin typeface="Arial" charset="0"/>
                <a:ea typeface="Geneva" charset="0"/>
                <a:cs typeface="Geneva" charset="0"/>
              </a:rPr>
              <a:t>wtamu.edu/</a:t>
            </a:r>
            <a:r>
              <a:rPr lang="en-US" altLang="en-US" sz="2800" u="sng" dirty="0" err="1" smtClean="0">
                <a:solidFill>
                  <a:srgbClr val="800040"/>
                </a:solidFill>
                <a:latin typeface="Arial" charset="0"/>
                <a:ea typeface="Geneva" charset="0"/>
                <a:cs typeface="Geneva" charset="0"/>
              </a:rPr>
              <a:t>BITeam</a:t>
            </a:r>
            <a:endParaRPr lang="en-US" altLang="en-US" sz="2800" u="sng" dirty="0" smtClean="0">
              <a:solidFill>
                <a:srgbClr val="800040"/>
              </a:solidFill>
              <a:latin typeface="Arial" charset="0"/>
              <a:ea typeface="Geneva" charset="0"/>
              <a:cs typeface="Geneva" charset="0"/>
            </a:endParaRPr>
          </a:p>
          <a:p>
            <a:pPr marL="0" indent="0" algn="ctr" eaLnBrk="1" fontAlgn="auto" hangingPunct="1">
              <a:spcAft>
                <a:spcPts val="0"/>
              </a:spcAft>
              <a:buClr>
                <a:schemeClr val="folHlink"/>
              </a:buClr>
              <a:buSzPct val="90000"/>
              <a:buFontTx/>
              <a:buNone/>
              <a:defRPr/>
            </a:pPr>
            <a:r>
              <a:rPr lang="en-US" altLang="en-US" sz="2400" dirty="0" smtClean="0">
                <a:latin typeface="Arial" charset="0"/>
                <a:ea typeface="Geneva" charset="0"/>
                <a:cs typeface="Geneva" charset="0"/>
              </a:rPr>
              <a:t>            </a:t>
            </a:r>
            <a:r>
              <a:rPr lang="en-US" altLang="en-US" dirty="0" smtClean="0">
                <a:latin typeface="Arial" charset="0"/>
                <a:ea typeface="Geneva" charset="0"/>
                <a:cs typeface="Geneva" charset="0"/>
              </a:rPr>
              <a:t/>
            </a:r>
            <a:br>
              <a:rPr lang="en-US" altLang="en-US" dirty="0" smtClean="0">
                <a:latin typeface="Arial" charset="0"/>
                <a:ea typeface="Geneva" charset="0"/>
                <a:cs typeface="Geneva" charset="0"/>
              </a:rPr>
            </a:br>
            <a:endParaRPr lang="en-US" altLang="en-US" dirty="0" smtClean="0">
              <a:latin typeface="Arial" charset="0"/>
              <a:ea typeface="Geneva" charset="0"/>
              <a:cs typeface="Geneva" charset="0"/>
            </a:endParaRPr>
          </a:p>
        </p:txBody>
      </p:sp>
    </p:spTree>
    <p:extLst>
      <p:ext uri="{BB962C8B-B14F-4D97-AF65-F5344CB8AC3E}">
        <p14:creationId xmlns:p14="http://schemas.microsoft.com/office/powerpoint/2010/main" val="19595002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title"/>
          </p:nvPr>
        </p:nvSpPr>
        <p:spPr>
          <a:xfrm>
            <a:off x="2057400" y="2209800"/>
            <a:ext cx="6553200" cy="1477963"/>
          </a:xfrm>
        </p:spPr>
        <p:txBody>
          <a:bodyPr>
            <a:normAutofit fontScale="90000"/>
          </a:bodyPr>
          <a:lstStyle/>
          <a:p>
            <a:pPr algn="ctr"/>
            <a:r>
              <a:rPr lang="en-US" b="1" dirty="0" smtClean="0"/>
              <a:t>Alcohol, Illegal Drugs, </a:t>
            </a:r>
            <a:br>
              <a:rPr lang="en-US" b="1" dirty="0" smtClean="0"/>
            </a:br>
            <a:r>
              <a:rPr lang="en-US" b="1" dirty="0" smtClean="0"/>
              <a:t>and Penalties: </a:t>
            </a:r>
            <a:br>
              <a:rPr lang="en-US" b="1" dirty="0" smtClean="0"/>
            </a:br>
            <a:r>
              <a:rPr lang="en-US" b="1" dirty="0" smtClean="0"/>
              <a:t>(also refer to </a:t>
            </a:r>
            <a:r>
              <a:rPr lang="en-US" b="1" u="sng" dirty="0" smtClean="0"/>
              <a:t>Code of Student Life</a:t>
            </a:r>
            <a:r>
              <a:rPr lang="en-US" b="1" dirty="0" smtClean="0"/>
              <a:t> and the </a:t>
            </a:r>
            <a:r>
              <a:rPr lang="en-US" b="1" u="sng" dirty="0" smtClean="0"/>
              <a:t>Campus Security Report</a:t>
            </a:r>
            <a:r>
              <a:rPr lang="en-US" b="1" dirty="0" smtClean="0"/>
              <a:t>- available online at </a:t>
            </a:r>
            <a:r>
              <a:rPr lang="en-US" b="1" u="sng" dirty="0" smtClean="0"/>
              <a:t>www.wtamu.edu</a:t>
            </a:r>
            <a:r>
              <a:rPr lang="en-US" b="1" dirty="0" smtClean="0"/>
              <a:t>)</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5486400" cy="838200"/>
          </a:xfrm>
        </p:spPr>
        <p:txBody>
          <a:bodyPr/>
          <a:lstStyle/>
          <a:p>
            <a:pPr eaLnBrk="1" hangingPunct="1"/>
            <a:r>
              <a:rPr lang="en-US" sz="2400" b="1" dirty="0" smtClean="0"/>
              <a:t>Alcohol, Illegal Drugs and Penalties</a:t>
            </a:r>
          </a:p>
        </p:txBody>
      </p:sp>
      <p:sp>
        <p:nvSpPr>
          <p:cNvPr id="5126" name="Text Box 6"/>
          <p:cNvSpPr txBox="1">
            <a:spLocks noChangeArrowheads="1"/>
          </p:cNvSpPr>
          <p:nvPr/>
        </p:nvSpPr>
        <p:spPr bwMode="auto">
          <a:xfrm>
            <a:off x="228600" y="2057400"/>
            <a:ext cx="8686800" cy="1477328"/>
          </a:xfrm>
          <a:prstGeom prst="rect">
            <a:avLst/>
          </a:prstGeom>
          <a:noFill/>
          <a:ln w="9525">
            <a:solidFill>
              <a:srgbClr val="800080"/>
            </a:solidFill>
            <a:miter lim="800000"/>
            <a:headEnd/>
            <a:tailEnd/>
          </a:ln>
        </p:spPr>
        <p:txBody>
          <a:bodyPr>
            <a:prstTxWarp prst="textNoShape">
              <a:avLst/>
            </a:prstTxWarp>
            <a:spAutoFit/>
          </a:bodyPr>
          <a:lstStyle/>
          <a:p>
            <a:r>
              <a:rPr lang="en-US" sz="1800" b="1" dirty="0"/>
              <a:t>Public intoxication</a:t>
            </a:r>
            <a:r>
              <a:rPr lang="en-US" sz="1800" dirty="0"/>
              <a:t> </a:t>
            </a:r>
            <a:r>
              <a:rPr lang="en-US" sz="1800" dirty="0" smtClean="0"/>
              <a:t>– </a:t>
            </a:r>
            <a:r>
              <a:rPr lang="en-US" sz="1800" dirty="0"/>
              <a:t>Occurs </a:t>
            </a:r>
            <a:r>
              <a:rPr lang="en-US" sz="1800" dirty="0" smtClean="0"/>
              <a:t>to </a:t>
            </a:r>
            <a:r>
              <a:rPr lang="en-US" sz="1800" dirty="0"/>
              <a:t>the degree that </a:t>
            </a:r>
            <a:r>
              <a:rPr lang="en-US" sz="1800" dirty="0" smtClean="0"/>
              <a:t>a </a:t>
            </a:r>
            <a:r>
              <a:rPr lang="en-US" sz="1800" dirty="0"/>
              <a:t>person may endanger himself/herself or others due to </a:t>
            </a:r>
            <a:r>
              <a:rPr lang="en-US" sz="1800" dirty="0" smtClean="0"/>
              <a:t>mental and physical impairment.</a:t>
            </a:r>
          </a:p>
          <a:p>
            <a:endParaRPr lang="en-US" sz="1800" dirty="0"/>
          </a:p>
          <a:p>
            <a:r>
              <a:rPr lang="en-US" sz="1800" b="1" dirty="0" smtClean="0"/>
              <a:t>An </a:t>
            </a:r>
            <a:r>
              <a:rPr lang="en-US" sz="1800" b="1" dirty="0"/>
              <a:t>officer is </a:t>
            </a:r>
            <a:r>
              <a:rPr lang="en-US" sz="1800" b="1" u="sng" dirty="0"/>
              <a:t>not</a:t>
            </a:r>
            <a:r>
              <a:rPr lang="en-US" sz="1800" b="1" dirty="0"/>
              <a:t> required to give you a breath test or a field sobriety test to show that you are </a:t>
            </a:r>
            <a:r>
              <a:rPr lang="en-US" sz="1800" b="1" dirty="0" smtClean="0"/>
              <a:t>publicly intoxicated.</a:t>
            </a:r>
            <a:endParaRPr lang="en-US" sz="1800" b="1" dirty="0"/>
          </a:p>
        </p:txBody>
      </p:sp>
      <p:sp>
        <p:nvSpPr>
          <p:cNvPr id="5127" name="Text Box 7"/>
          <p:cNvSpPr txBox="1">
            <a:spLocks noChangeArrowheads="1"/>
          </p:cNvSpPr>
          <p:nvPr/>
        </p:nvSpPr>
        <p:spPr bwMode="auto">
          <a:xfrm>
            <a:off x="228600" y="5715000"/>
            <a:ext cx="4800600" cy="86177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b="1" dirty="0" smtClean="0">
                <a:solidFill>
                  <a:srgbClr val="C00000"/>
                </a:solidFill>
              </a:rPr>
              <a:t>Fine starting at $</a:t>
            </a:r>
            <a:r>
              <a:rPr lang="en-US" sz="2000" b="1" dirty="0">
                <a:solidFill>
                  <a:srgbClr val="C00000"/>
                </a:solidFill>
              </a:rPr>
              <a:t>250.00</a:t>
            </a:r>
          </a:p>
          <a:p>
            <a:pPr>
              <a:spcBef>
                <a:spcPct val="50000"/>
              </a:spcBef>
            </a:pPr>
            <a:r>
              <a:rPr lang="en-US" sz="2000" b="1" dirty="0">
                <a:solidFill>
                  <a:srgbClr val="C00000"/>
                </a:solidFill>
              </a:rPr>
              <a:t>Plus suspension of Drivers license</a:t>
            </a:r>
          </a:p>
        </p:txBody>
      </p:sp>
      <p:sp>
        <p:nvSpPr>
          <p:cNvPr id="5128" name="Text Box 8"/>
          <p:cNvSpPr txBox="1">
            <a:spLocks noChangeArrowheads="1"/>
          </p:cNvSpPr>
          <p:nvPr/>
        </p:nvSpPr>
        <p:spPr bwMode="auto">
          <a:xfrm>
            <a:off x="4572000" y="4343400"/>
            <a:ext cx="4343400" cy="840230"/>
          </a:xfrm>
          <a:prstGeom prst="rect">
            <a:avLst/>
          </a:prstGeom>
          <a:noFill/>
          <a:ln w="57150">
            <a:solidFill>
              <a:srgbClr val="800080"/>
            </a:solidFill>
            <a:prstDash val="sysDot"/>
            <a:miter lim="800000"/>
            <a:headEnd/>
            <a:tailEnd/>
          </a:ln>
        </p:spPr>
        <p:txBody>
          <a:bodyPr>
            <a:prstTxWarp prst="textNoShape">
              <a:avLst/>
            </a:prstTxWarp>
            <a:spAutoFit/>
          </a:bodyPr>
          <a:lstStyle/>
          <a:p>
            <a:pPr>
              <a:lnSpc>
                <a:spcPct val="90000"/>
              </a:lnSpc>
              <a:spcBef>
                <a:spcPct val="20000"/>
              </a:spcBef>
            </a:pPr>
            <a:r>
              <a:rPr lang="en-US" sz="1800" b="1" dirty="0"/>
              <a:t>Minor in Consumption </a:t>
            </a:r>
            <a:r>
              <a:rPr lang="en-US" sz="1800" b="1" dirty="0" smtClean="0"/>
              <a:t>– MIC – could involve </a:t>
            </a:r>
            <a:r>
              <a:rPr lang="en-US" sz="1800" dirty="0" smtClean="0"/>
              <a:t>just taking one </a:t>
            </a:r>
            <a:r>
              <a:rPr lang="en-US" sz="1800" dirty="0"/>
              <a:t>sip of </a:t>
            </a:r>
            <a:r>
              <a:rPr lang="en-US" sz="1800" dirty="0" smtClean="0"/>
              <a:t>alcohol to violate </a:t>
            </a:r>
            <a:r>
              <a:rPr lang="en-US" sz="1800" dirty="0"/>
              <a:t>the law. </a:t>
            </a:r>
          </a:p>
        </p:txBody>
      </p:sp>
      <p:sp>
        <p:nvSpPr>
          <p:cNvPr id="5129" name="Text Box 9"/>
          <p:cNvSpPr txBox="1">
            <a:spLocks noChangeArrowheads="1"/>
          </p:cNvSpPr>
          <p:nvPr/>
        </p:nvSpPr>
        <p:spPr bwMode="auto">
          <a:xfrm>
            <a:off x="228600" y="4343400"/>
            <a:ext cx="3886200" cy="757130"/>
          </a:xfrm>
          <a:prstGeom prst="rect">
            <a:avLst/>
          </a:prstGeom>
          <a:noFill/>
          <a:ln w="9525">
            <a:solidFill>
              <a:srgbClr val="800080"/>
            </a:solidFill>
            <a:miter lim="800000"/>
            <a:headEnd/>
            <a:tailEnd/>
          </a:ln>
        </p:spPr>
        <p:txBody>
          <a:bodyPr>
            <a:prstTxWarp prst="textNoShape">
              <a:avLst/>
            </a:prstTxWarp>
            <a:spAutoFit/>
          </a:bodyPr>
          <a:lstStyle/>
          <a:p>
            <a:pPr>
              <a:lnSpc>
                <a:spcPct val="80000"/>
              </a:lnSpc>
              <a:spcBef>
                <a:spcPct val="20000"/>
              </a:spcBef>
            </a:pPr>
            <a:r>
              <a:rPr lang="en-US" sz="1800" b="1" dirty="0"/>
              <a:t>Minor in </a:t>
            </a:r>
            <a:r>
              <a:rPr lang="en-US" sz="1800" b="1" dirty="0" smtClean="0"/>
              <a:t>Possession - MIP </a:t>
            </a:r>
            <a:r>
              <a:rPr lang="en-US" sz="1800" b="1" dirty="0"/>
              <a:t>-</a:t>
            </a:r>
            <a:r>
              <a:rPr lang="en-US" sz="1800" dirty="0"/>
              <a:t> A person </a:t>
            </a:r>
            <a:r>
              <a:rPr lang="en-US" sz="1800" dirty="0" smtClean="0"/>
              <a:t>under </a:t>
            </a:r>
            <a:r>
              <a:rPr lang="en-US" sz="1800" dirty="0"/>
              <a:t>21 </a:t>
            </a:r>
            <a:r>
              <a:rPr lang="en-US" sz="1800" dirty="0" smtClean="0"/>
              <a:t>in possession of </a:t>
            </a:r>
            <a:r>
              <a:rPr lang="en-US" sz="1800" dirty="0"/>
              <a:t>an alcoholic </a:t>
            </a:r>
            <a:r>
              <a:rPr lang="en-US" sz="1800" dirty="0" smtClean="0"/>
              <a:t>beverage is </a:t>
            </a:r>
            <a:r>
              <a:rPr lang="en-US" sz="1800" dirty="0"/>
              <a:t>in violation.</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0"/>
            <a:ext cx="5181600" cy="808038"/>
          </a:xfrm>
        </p:spPr>
        <p:txBody>
          <a:bodyPr/>
          <a:lstStyle/>
          <a:p>
            <a:pPr eaLnBrk="1" hangingPunct="1"/>
            <a:r>
              <a:rPr lang="en-US" sz="2400" b="1" dirty="0" smtClean="0"/>
              <a:t>Alcohol, Illegal Drugs and Penalties</a:t>
            </a:r>
          </a:p>
        </p:txBody>
      </p:sp>
      <p:sp>
        <p:nvSpPr>
          <p:cNvPr id="7173" name="Text Box 5"/>
          <p:cNvSpPr txBox="1">
            <a:spLocks noChangeArrowheads="1"/>
          </p:cNvSpPr>
          <p:nvPr/>
        </p:nvSpPr>
        <p:spPr bwMode="auto">
          <a:xfrm>
            <a:off x="381000" y="2514600"/>
            <a:ext cx="4724400" cy="1107996"/>
          </a:xfrm>
          <a:prstGeom prst="rect">
            <a:avLst/>
          </a:prstGeom>
          <a:noFill/>
          <a:ln w="9525">
            <a:noFill/>
            <a:miter lim="800000"/>
            <a:headEnd/>
            <a:tailEnd/>
          </a:ln>
        </p:spPr>
        <p:txBody>
          <a:bodyPr wrap="square">
            <a:prstTxWarp prst="textNoShape">
              <a:avLst/>
            </a:prstTxWarp>
            <a:spAutoFit/>
          </a:bodyPr>
          <a:lstStyle/>
          <a:p>
            <a:r>
              <a:rPr lang="en-US" sz="2200" b="1" dirty="0">
                <a:solidFill>
                  <a:srgbClr val="C00000"/>
                </a:solidFill>
              </a:rPr>
              <a:t>Fines: </a:t>
            </a:r>
          </a:p>
          <a:p>
            <a:r>
              <a:rPr lang="en-US" sz="2200" b="1" dirty="0" smtClean="0">
                <a:solidFill>
                  <a:srgbClr val="C00000"/>
                </a:solidFill>
              </a:rPr>
              <a:t>Up  </a:t>
            </a:r>
            <a:r>
              <a:rPr lang="en-US" sz="2200" b="1" dirty="0">
                <a:solidFill>
                  <a:srgbClr val="C00000"/>
                </a:solidFill>
              </a:rPr>
              <a:t>to $4,000.00 </a:t>
            </a:r>
          </a:p>
          <a:p>
            <a:r>
              <a:rPr lang="en-US" sz="2200" b="1" dirty="0">
                <a:solidFill>
                  <a:srgbClr val="C00000"/>
                </a:solidFill>
              </a:rPr>
              <a:t>and Up to 1 yr. in Jail</a:t>
            </a:r>
            <a:endParaRPr lang="en-US" sz="2200" dirty="0">
              <a:solidFill>
                <a:srgbClr val="C00000"/>
              </a:solidFill>
            </a:endParaRPr>
          </a:p>
        </p:txBody>
      </p:sp>
      <p:pic>
        <p:nvPicPr>
          <p:cNvPr id="21508" name="Picture 7" descr="Image:Keg1.jpg">
            <a:hlinkClick r:id="rId4"/>
          </p:cNvPr>
          <p:cNvPicPr>
            <a:picLocks noChangeAspect="1" noChangeArrowheads="1"/>
          </p:cNvPicPr>
          <p:nvPr/>
        </p:nvPicPr>
        <p:blipFill>
          <a:blip r:embed="rId5" cstate="print"/>
          <a:srcRect/>
          <a:stretch>
            <a:fillRect/>
          </a:stretch>
        </p:blipFill>
        <p:spPr bwMode="auto">
          <a:xfrm>
            <a:off x="6227763" y="3276600"/>
            <a:ext cx="2471737" cy="3276600"/>
          </a:xfrm>
          <a:prstGeom prst="rect">
            <a:avLst/>
          </a:prstGeom>
          <a:noFill/>
          <a:ln w="9525">
            <a:noFill/>
            <a:miter lim="800000"/>
            <a:headEnd/>
            <a:tailEnd/>
          </a:ln>
        </p:spPr>
      </p:pic>
      <p:sp>
        <p:nvSpPr>
          <p:cNvPr id="7177" name="Text Box 9"/>
          <p:cNvSpPr txBox="1">
            <a:spLocks noChangeArrowheads="1"/>
          </p:cNvSpPr>
          <p:nvPr/>
        </p:nvSpPr>
        <p:spPr bwMode="auto">
          <a:xfrm>
            <a:off x="381000" y="3657600"/>
            <a:ext cx="5867400" cy="2682875"/>
          </a:xfrm>
          <a:prstGeom prst="rect">
            <a:avLst/>
          </a:prstGeom>
          <a:noFill/>
          <a:ln w="9525">
            <a:noFill/>
            <a:miter lim="800000"/>
            <a:headEnd/>
            <a:tailEnd/>
          </a:ln>
        </p:spPr>
        <p:txBody>
          <a:bodyPr>
            <a:prstTxWarp prst="textNoShape">
              <a:avLst/>
            </a:prstTxWarp>
            <a:spAutoFit/>
          </a:bodyPr>
          <a:lstStyle/>
          <a:p>
            <a:r>
              <a:rPr lang="en-US" sz="2000" dirty="0"/>
              <a:t>Furnishing alcohol to a minor or providing a place for a minor to consume alcohol is a serious Class A misdemeanor and is under the jurisdiction of the County Court.  </a:t>
            </a:r>
            <a:r>
              <a:rPr lang="en-US" sz="2000" b="1" dirty="0"/>
              <a:t>A Class A misdemeanor is one step below a felony. </a:t>
            </a:r>
          </a:p>
          <a:p>
            <a:endParaRPr lang="en-US" sz="1000" dirty="0"/>
          </a:p>
          <a:p>
            <a:r>
              <a:rPr lang="en-US" sz="2000" dirty="0"/>
              <a:t>Remember if you are having a party at your house</a:t>
            </a:r>
          </a:p>
          <a:p>
            <a:r>
              <a:rPr lang="en-US" sz="2000" dirty="0"/>
              <a:t>or apartment, you are responsible.  If one minor is </a:t>
            </a:r>
          </a:p>
          <a:p>
            <a:r>
              <a:rPr lang="en-US" sz="2000" dirty="0"/>
              <a:t>found drinking at your party you are in violation.</a:t>
            </a:r>
          </a:p>
        </p:txBody>
      </p:sp>
      <p:sp>
        <p:nvSpPr>
          <p:cNvPr id="6" name="TextBox 5"/>
          <p:cNvSpPr txBox="1"/>
          <p:nvPr/>
        </p:nvSpPr>
        <p:spPr>
          <a:xfrm>
            <a:off x="381000" y="2057400"/>
            <a:ext cx="8534400" cy="400110"/>
          </a:xfrm>
          <a:prstGeom prst="rect">
            <a:avLst/>
          </a:prstGeom>
          <a:noFill/>
        </p:spPr>
        <p:txBody>
          <a:bodyPr wrap="square" rtlCol="0">
            <a:spAutoFit/>
          </a:bodyPr>
          <a:lstStyle/>
          <a:p>
            <a:pPr algn="ctr"/>
            <a:r>
              <a:rPr lang="en-US" b="1" dirty="0" smtClean="0"/>
              <a:t>Purchase / Furnish Alcohol to a Minor</a:t>
            </a:r>
            <a:endParaRPr lang="en-US" dirty="0"/>
          </a:p>
        </p:txBody>
      </p:sp>
      <p:sp>
        <p:nvSpPr>
          <p:cNvPr id="7" name="Rectangle 6"/>
          <p:cNvSpPr/>
          <p:nvPr/>
        </p:nvSpPr>
        <p:spPr>
          <a:xfrm>
            <a:off x="990600" y="762000"/>
            <a:ext cx="6553200" cy="1015663"/>
          </a:xfrm>
          <a:prstGeom prst="rect">
            <a:avLst/>
          </a:prstGeom>
        </p:spPr>
        <p:txBody>
          <a:bodyPr wrap="square">
            <a:spAutoFit/>
          </a:bodyPr>
          <a:lstStyle/>
          <a:p>
            <a:r>
              <a:rPr lang="en-US" dirty="0" smtClean="0"/>
              <a:t>It’s illegal to use someone else’s identification or a fake ID, especially to buy alcohol. You can be arrested and taken to jail for this offense!</a:t>
            </a:r>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52400"/>
            <a:ext cx="5181600" cy="457200"/>
          </a:xfrm>
        </p:spPr>
        <p:txBody>
          <a:bodyPr/>
          <a:lstStyle/>
          <a:p>
            <a:pPr eaLnBrk="1" hangingPunct="1"/>
            <a:r>
              <a:rPr lang="en-US" sz="2400" b="1" dirty="0" smtClean="0"/>
              <a:t>Alcohol, Illegal Drugs and Penalties</a:t>
            </a:r>
          </a:p>
        </p:txBody>
      </p:sp>
      <p:sp>
        <p:nvSpPr>
          <p:cNvPr id="8197" name="Text Box 5"/>
          <p:cNvSpPr txBox="1">
            <a:spLocks noChangeArrowheads="1"/>
          </p:cNvSpPr>
          <p:nvPr/>
        </p:nvSpPr>
        <p:spPr bwMode="auto">
          <a:xfrm>
            <a:off x="381000" y="3048000"/>
            <a:ext cx="8458200" cy="3539430"/>
          </a:xfrm>
          <a:prstGeom prst="rect">
            <a:avLst/>
          </a:prstGeom>
          <a:noFill/>
          <a:ln w="9525">
            <a:noFill/>
            <a:miter lim="800000"/>
            <a:headEnd/>
            <a:tailEnd/>
          </a:ln>
        </p:spPr>
        <p:txBody>
          <a:bodyPr>
            <a:prstTxWarp prst="textNoShape">
              <a:avLst/>
            </a:prstTxWarp>
            <a:spAutoFit/>
          </a:bodyPr>
          <a:lstStyle/>
          <a:p>
            <a:r>
              <a:rPr lang="en-US" sz="1600" dirty="0"/>
              <a:t>A person is Driving While Intoxicated when having a blood alcohol concentration of 0.08 or more while operating a motor vehicle.</a:t>
            </a:r>
          </a:p>
          <a:p>
            <a:endParaRPr lang="en-US" sz="800" dirty="0"/>
          </a:p>
          <a:p>
            <a:r>
              <a:rPr lang="en-US" sz="1600" b="1" dirty="0"/>
              <a:t>The 1st offense is a Class B misdemeanor </a:t>
            </a:r>
          </a:p>
          <a:p>
            <a:r>
              <a:rPr lang="en-US" sz="1600" b="1" dirty="0">
                <a:solidFill>
                  <a:srgbClr val="FF0000"/>
                </a:solidFill>
              </a:rPr>
              <a:t>Fines:	</a:t>
            </a:r>
            <a:r>
              <a:rPr lang="en-US" sz="1600" b="1" dirty="0" smtClean="0">
                <a:solidFill>
                  <a:srgbClr val="FF0000"/>
                </a:solidFill>
              </a:rPr>
              <a:t>Confinement </a:t>
            </a:r>
            <a:r>
              <a:rPr lang="en-US" sz="1600" b="1" dirty="0">
                <a:solidFill>
                  <a:srgbClr val="FF0000"/>
                </a:solidFill>
              </a:rPr>
              <a:t>in jail for up to 180 </a:t>
            </a:r>
            <a:r>
              <a:rPr lang="en-US" sz="1600" b="1" dirty="0" smtClean="0">
                <a:solidFill>
                  <a:srgbClr val="FF0000"/>
                </a:solidFill>
              </a:rPr>
              <a:t>days, a </a:t>
            </a:r>
            <a:r>
              <a:rPr lang="en-US" sz="1600" b="1" dirty="0">
                <a:solidFill>
                  <a:srgbClr val="FF0000"/>
                </a:solidFill>
              </a:rPr>
              <a:t>fine up to $</a:t>
            </a:r>
            <a:r>
              <a:rPr lang="en-US" sz="1600" b="1" dirty="0" smtClean="0">
                <a:solidFill>
                  <a:srgbClr val="FF0000"/>
                </a:solidFill>
              </a:rPr>
              <a:t>2,000 and driver’s 	license suspension 90 days to 1 year</a:t>
            </a:r>
            <a:endParaRPr lang="en-US" sz="1600" b="1" dirty="0">
              <a:solidFill>
                <a:srgbClr val="FF0000"/>
              </a:solidFill>
            </a:endParaRPr>
          </a:p>
          <a:p>
            <a:endParaRPr lang="en-US" sz="800" dirty="0"/>
          </a:p>
          <a:p>
            <a:r>
              <a:rPr lang="en-US" sz="1600" b="1" dirty="0"/>
              <a:t>The 2nd offense is a Class A misdemeanor</a:t>
            </a:r>
          </a:p>
          <a:p>
            <a:r>
              <a:rPr lang="en-US" sz="1600" b="1" dirty="0">
                <a:solidFill>
                  <a:srgbClr val="FF0000"/>
                </a:solidFill>
              </a:rPr>
              <a:t>Fines:	</a:t>
            </a:r>
            <a:r>
              <a:rPr lang="en-US" sz="1600" b="1" dirty="0" smtClean="0">
                <a:solidFill>
                  <a:srgbClr val="FF0000"/>
                </a:solidFill>
              </a:rPr>
              <a:t>Confinement </a:t>
            </a:r>
            <a:r>
              <a:rPr lang="en-US" sz="1600" b="1" dirty="0">
                <a:solidFill>
                  <a:srgbClr val="FF0000"/>
                </a:solidFill>
              </a:rPr>
              <a:t>in jail a minimum of 30 days &amp; up to one </a:t>
            </a:r>
            <a:r>
              <a:rPr lang="en-US" sz="1600" b="1" dirty="0" smtClean="0">
                <a:solidFill>
                  <a:srgbClr val="FF0000"/>
                </a:solidFill>
              </a:rPr>
              <a:t>year, a </a:t>
            </a:r>
            <a:r>
              <a:rPr lang="en-US" sz="1600" b="1" dirty="0">
                <a:solidFill>
                  <a:srgbClr val="FF0000"/>
                </a:solidFill>
              </a:rPr>
              <a:t>fine not to </a:t>
            </a:r>
            <a:r>
              <a:rPr lang="en-US" sz="1600" b="1" dirty="0" smtClean="0">
                <a:solidFill>
                  <a:srgbClr val="FF0000"/>
                </a:solidFill>
              </a:rPr>
              <a:t>	exceed </a:t>
            </a:r>
            <a:r>
              <a:rPr lang="en-US" sz="1600" b="1" dirty="0">
                <a:solidFill>
                  <a:srgbClr val="FF0000"/>
                </a:solidFill>
              </a:rPr>
              <a:t>$</a:t>
            </a:r>
            <a:r>
              <a:rPr lang="en-US" sz="1600" b="1" dirty="0" smtClean="0">
                <a:solidFill>
                  <a:srgbClr val="FF0000"/>
                </a:solidFill>
              </a:rPr>
              <a:t>4,000 and driver’s license suspension 180 days to 2 years</a:t>
            </a:r>
            <a:endParaRPr lang="en-US" sz="1600" b="1" dirty="0">
              <a:solidFill>
                <a:srgbClr val="FF0000"/>
              </a:solidFill>
            </a:endParaRPr>
          </a:p>
          <a:p>
            <a:endParaRPr lang="en-US" sz="800" b="1" dirty="0">
              <a:solidFill>
                <a:srgbClr val="FF0000"/>
              </a:solidFill>
            </a:endParaRPr>
          </a:p>
          <a:p>
            <a:r>
              <a:rPr lang="en-US" sz="1600" b="1" dirty="0"/>
              <a:t>The 3rd offense is a third degree felony</a:t>
            </a:r>
          </a:p>
          <a:p>
            <a:r>
              <a:rPr lang="en-US" sz="1600" b="1" dirty="0">
                <a:solidFill>
                  <a:srgbClr val="FF0000"/>
                </a:solidFill>
              </a:rPr>
              <a:t>Fines: 	</a:t>
            </a:r>
            <a:r>
              <a:rPr lang="en-US" sz="1600" b="1" dirty="0" smtClean="0">
                <a:solidFill>
                  <a:srgbClr val="FF0000"/>
                </a:solidFill>
              </a:rPr>
              <a:t>2 </a:t>
            </a:r>
            <a:r>
              <a:rPr lang="en-US" sz="1600" b="1" dirty="0">
                <a:solidFill>
                  <a:srgbClr val="FF0000"/>
                </a:solidFill>
              </a:rPr>
              <a:t>to 10 years in </a:t>
            </a:r>
            <a:r>
              <a:rPr lang="en-US" sz="1600" b="1" dirty="0" smtClean="0">
                <a:solidFill>
                  <a:srgbClr val="FF0000"/>
                </a:solidFill>
              </a:rPr>
              <a:t>prison, </a:t>
            </a:r>
            <a:r>
              <a:rPr lang="en-US" sz="1600" b="1" dirty="0">
                <a:solidFill>
                  <a:srgbClr val="FF0000"/>
                </a:solidFill>
              </a:rPr>
              <a:t>a fine not to exceed $</a:t>
            </a:r>
            <a:r>
              <a:rPr lang="en-US" sz="1600" b="1" dirty="0" smtClean="0">
                <a:solidFill>
                  <a:srgbClr val="FF0000"/>
                </a:solidFill>
              </a:rPr>
              <a:t>10,000, an driver’s license 	suspension 180 days to 2 years</a:t>
            </a:r>
            <a:endParaRPr lang="en-US" sz="1600" b="1" dirty="0">
              <a:solidFill>
                <a:srgbClr val="FF0000"/>
              </a:solidFill>
            </a:endParaRPr>
          </a:p>
          <a:p>
            <a:endParaRPr lang="en-US" sz="800" dirty="0"/>
          </a:p>
          <a:p>
            <a:r>
              <a:rPr lang="en-US" sz="1600" dirty="0"/>
              <a:t>(Fines do not include court cost and lawyer fees)</a:t>
            </a:r>
          </a:p>
        </p:txBody>
      </p:sp>
      <p:sp>
        <p:nvSpPr>
          <p:cNvPr id="5" name="TextBox 4"/>
          <p:cNvSpPr txBox="1"/>
          <p:nvPr/>
        </p:nvSpPr>
        <p:spPr>
          <a:xfrm>
            <a:off x="381000" y="2647890"/>
            <a:ext cx="8305800" cy="400110"/>
          </a:xfrm>
          <a:prstGeom prst="rect">
            <a:avLst/>
          </a:prstGeom>
          <a:noFill/>
        </p:spPr>
        <p:txBody>
          <a:bodyPr wrap="square" rtlCol="0">
            <a:spAutoFit/>
          </a:bodyPr>
          <a:lstStyle/>
          <a:p>
            <a:pPr algn="ctr"/>
            <a:r>
              <a:rPr lang="en-US" b="1" dirty="0" smtClean="0"/>
              <a:t>Driving While Intoxicated</a:t>
            </a:r>
            <a:endParaRPr lang="en-US" b="1" dirty="0"/>
          </a:p>
        </p:txBody>
      </p:sp>
      <p:sp>
        <p:nvSpPr>
          <p:cNvPr id="2" name="TextBox 1"/>
          <p:cNvSpPr txBox="1"/>
          <p:nvPr/>
        </p:nvSpPr>
        <p:spPr>
          <a:xfrm>
            <a:off x="533400" y="838200"/>
            <a:ext cx="8001000" cy="400110"/>
          </a:xfrm>
          <a:prstGeom prst="rect">
            <a:avLst/>
          </a:prstGeom>
          <a:noFill/>
        </p:spPr>
        <p:txBody>
          <a:bodyPr wrap="square" rtlCol="0">
            <a:spAutoFit/>
          </a:bodyPr>
          <a:lstStyle/>
          <a:p>
            <a:pPr algn="ctr"/>
            <a:r>
              <a:rPr lang="en-US" b="1" dirty="0" smtClean="0"/>
              <a:t>D</a:t>
            </a:r>
            <a:r>
              <a:rPr lang="en-US" dirty="0" smtClean="0"/>
              <a:t>riving </a:t>
            </a:r>
            <a:r>
              <a:rPr lang="en-US" b="1" dirty="0" smtClean="0"/>
              <a:t>U</a:t>
            </a:r>
            <a:r>
              <a:rPr lang="en-US" dirty="0" smtClean="0"/>
              <a:t>nder the </a:t>
            </a:r>
            <a:r>
              <a:rPr lang="en-US" b="1" dirty="0" smtClean="0"/>
              <a:t>I</a:t>
            </a:r>
            <a:r>
              <a:rPr lang="en-US" dirty="0" smtClean="0"/>
              <a:t>nfluence - </a:t>
            </a:r>
            <a:r>
              <a:rPr lang="en-US" dirty="0"/>
              <a:t>Minor </a:t>
            </a:r>
          </a:p>
        </p:txBody>
      </p:sp>
      <p:sp>
        <p:nvSpPr>
          <p:cNvPr id="7" name="Text Box 5"/>
          <p:cNvSpPr txBox="1">
            <a:spLocks noChangeArrowheads="1"/>
          </p:cNvSpPr>
          <p:nvPr/>
        </p:nvSpPr>
        <p:spPr bwMode="auto">
          <a:xfrm>
            <a:off x="381000" y="1238310"/>
            <a:ext cx="8610600" cy="1569660"/>
          </a:xfrm>
          <a:prstGeom prst="rect">
            <a:avLst/>
          </a:prstGeom>
          <a:noFill/>
          <a:ln w="9525">
            <a:noFill/>
            <a:miter lim="800000"/>
            <a:headEnd/>
            <a:tailEnd/>
          </a:ln>
        </p:spPr>
        <p:txBody>
          <a:bodyPr wrap="square">
            <a:prstTxWarp prst="textNoShape">
              <a:avLst/>
            </a:prstTxWarp>
            <a:spAutoFit/>
          </a:bodyPr>
          <a:lstStyle/>
          <a:p>
            <a:r>
              <a:rPr lang="en-US" sz="1600" dirty="0"/>
              <a:t>A </a:t>
            </a:r>
            <a:r>
              <a:rPr lang="en-US" sz="1600" dirty="0" smtClean="0"/>
              <a:t>minor </a:t>
            </a:r>
            <a:r>
              <a:rPr lang="en-US" sz="1600" dirty="0"/>
              <a:t>is </a:t>
            </a:r>
            <a:r>
              <a:rPr lang="en-US" sz="1600" dirty="0" smtClean="0"/>
              <a:t>DUI </a:t>
            </a:r>
            <a:r>
              <a:rPr lang="en-US" sz="1600" dirty="0"/>
              <a:t>when having </a:t>
            </a:r>
            <a:r>
              <a:rPr lang="en-US" sz="1600" dirty="0" smtClean="0"/>
              <a:t>any detectable amount of </a:t>
            </a:r>
            <a:r>
              <a:rPr lang="en-US" sz="1600" dirty="0"/>
              <a:t>alcohol </a:t>
            </a:r>
            <a:r>
              <a:rPr lang="en-US" sz="1600" dirty="0" smtClean="0"/>
              <a:t>while </a:t>
            </a:r>
            <a:r>
              <a:rPr lang="en-US" sz="1600" dirty="0"/>
              <a:t>operating a motor vehicle.</a:t>
            </a:r>
          </a:p>
          <a:p>
            <a:endParaRPr lang="en-US" sz="800" dirty="0"/>
          </a:p>
          <a:p>
            <a:r>
              <a:rPr lang="en-US" sz="1600" b="1" dirty="0"/>
              <a:t>The 1st offense is a Class </a:t>
            </a:r>
            <a:r>
              <a:rPr lang="en-US" sz="1600" b="1" dirty="0" smtClean="0"/>
              <a:t>C </a:t>
            </a:r>
            <a:r>
              <a:rPr lang="en-US" sz="1600" b="1" dirty="0"/>
              <a:t>misdemeanor </a:t>
            </a:r>
          </a:p>
          <a:p>
            <a:r>
              <a:rPr lang="en-US" sz="1600" b="1" dirty="0">
                <a:solidFill>
                  <a:srgbClr val="FF0000"/>
                </a:solidFill>
              </a:rPr>
              <a:t>Fines:	</a:t>
            </a:r>
            <a:r>
              <a:rPr lang="en-US" sz="1600" b="1" dirty="0" smtClean="0">
                <a:solidFill>
                  <a:srgbClr val="FF0000"/>
                </a:solidFill>
              </a:rPr>
              <a:t>Confinement </a:t>
            </a:r>
            <a:r>
              <a:rPr lang="en-US" sz="1600" b="1" dirty="0">
                <a:solidFill>
                  <a:srgbClr val="FF0000"/>
                </a:solidFill>
              </a:rPr>
              <a:t>in jail for up to 180 </a:t>
            </a:r>
            <a:r>
              <a:rPr lang="en-US" sz="1600" b="1" dirty="0" smtClean="0">
                <a:solidFill>
                  <a:srgbClr val="FF0000"/>
                </a:solidFill>
              </a:rPr>
              <a:t>days, a </a:t>
            </a:r>
            <a:r>
              <a:rPr lang="en-US" sz="1600" b="1" dirty="0">
                <a:solidFill>
                  <a:srgbClr val="FF0000"/>
                </a:solidFill>
              </a:rPr>
              <a:t>fine up to </a:t>
            </a:r>
            <a:r>
              <a:rPr lang="en-US" sz="1600" b="1" dirty="0" smtClean="0">
                <a:solidFill>
                  <a:srgbClr val="FF0000"/>
                </a:solidFill>
              </a:rPr>
              <a:t>$500 and driver’s 	license suspension 90 days to 1 year, 20-40 hours of community service</a:t>
            </a:r>
            <a:endParaRPr lang="en-US" sz="1600" b="1" dirty="0">
              <a:solidFill>
                <a:srgbClr val="FF0000"/>
              </a:solidFill>
            </a:endParaRPr>
          </a:p>
          <a:p>
            <a:endParaRPr lang="en-US" sz="8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0"/>
            <a:ext cx="5105400" cy="685800"/>
          </a:xfrm>
        </p:spPr>
        <p:txBody>
          <a:bodyPr>
            <a:normAutofit fontScale="90000"/>
          </a:bodyPr>
          <a:lstStyle/>
          <a:p>
            <a:r>
              <a:rPr lang="en-US" sz="2400" b="1" dirty="0" smtClean="0">
                <a:solidFill>
                  <a:srgbClr val="500000"/>
                </a:solidFill>
              </a:rPr>
              <a:t>Alcohol, Illegal Drugs and Penalties</a:t>
            </a:r>
            <a:endParaRPr lang="en-US" sz="2400" b="1" dirty="0">
              <a:solidFill>
                <a:srgbClr val="500000"/>
              </a:solidFill>
            </a:endParaRPr>
          </a:p>
        </p:txBody>
      </p:sp>
      <p:sp>
        <p:nvSpPr>
          <p:cNvPr id="9220" name="Text Box 4"/>
          <p:cNvSpPr txBox="1">
            <a:spLocks noChangeArrowheads="1"/>
          </p:cNvSpPr>
          <p:nvPr/>
        </p:nvSpPr>
        <p:spPr bwMode="auto">
          <a:xfrm>
            <a:off x="0" y="2362199"/>
            <a:ext cx="4419600" cy="2308324"/>
          </a:xfrm>
          <a:prstGeom prst="rect">
            <a:avLst/>
          </a:prstGeom>
          <a:noFill/>
          <a:ln w="9525">
            <a:solidFill>
              <a:srgbClr val="800080"/>
            </a:solidFill>
            <a:miter lim="800000"/>
            <a:headEnd/>
            <a:tailEnd/>
          </a:ln>
        </p:spPr>
        <p:txBody>
          <a:bodyPr wrap="square">
            <a:prstTxWarp prst="textNoShape">
              <a:avLst/>
            </a:prstTxWarp>
            <a:spAutoFit/>
          </a:bodyPr>
          <a:lstStyle/>
          <a:p>
            <a:r>
              <a:rPr lang="en-US" sz="1600" dirty="0"/>
              <a:t>The possession of a usable quantity of Marijuana (2 oz. or less), Synthetics (K-2, Spice, bath salts), THC oils and </a:t>
            </a:r>
            <a:r>
              <a:rPr lang="en-US" sz="1600" dirty="0" smtClean="0"/>
              <a:t>edibles is </a:t>
            </a:r>
            <a:r>
              <a:rPr lang="en-US" sz="1600" dirty="0"/>
              <a:t>an offense under state law</a:t>
            </a:r>
            <a:r>
              <a:rPr lang="en-US" sz="1600" dirty="0" smtClean="0"/>
              <a:t>.</a:t>
            </a:r>
          </a:p>
          <a:p>
            <a:endParaRPr lang="en-US" sz="1600" dirty="0"/>
          </a:p>
          <a:p>
            <a:r>
              <a:rPr lang="en-US" sz="1600" dirty="0"/>
              <a:t>This offense is a Class B </a:t>
            </a:r>
            <a:r>
              <a:rPr lang="en-US" sz="1600" dirty="0" smtClean="0"/>
              <a:t>Misdemeanor</a:t>
            </a:r>
          </a:p>
          <a:p>
            <a:r>
              <a:rPr lang="en-US" sz="1600" b="1" dirty="0">
                <a:solidFill>
                  <a:srgbClr val="FF0000"/>
                </a:solidFill>
              </a:rPr>
              <a:t>Fine:  Confinement in jail for up to 180 days </a:t>
            </a:r>
          </a:p>
          <a:p>
            <a:r>
              <a:rPr lang="en-US" sz="1600" b="1" dirty="0">
                <a:solidFill>
                  <a:srgbClr val="FF0000"/>
                </a:solidFill>
              </a:rPr>
              <a:t>and a fine up to $2,000</a:t>
            </a:r>
            <a:endParaRPr lang="en-US" sz="1600" dirty="0">
              <a:solidFill>
                <a:srgbClr val="FF0000"/>
              </a:solidFill>
            </a:endParaRPr>
          </a:p>
          <a:p>
            <a:endParaRPr lang="en-US" sz="1600" dirty="0"/>
          </a:p>
        </p:txBody>
      </p:sp>
      <p:sp>
        <p:nvSpPr>
          <p:cNvPr id="9221" name="Text Box 5"/>
          <p:cNvSpPr txBox="1">
            <a:spLocks noChangeArrowheads="1"/>
          </p:cNvSpPr>
          <p:nvPr/>
        </p:nvSpPr>
        <p:spPr bwMode="auto">
          <a:xfrm>
            <a:off x="4486275" y="2362199"/>
            <a:ext cx="3962400" cy="1754326"/>
          </a:xfrm>
          <a:prstGeom prst="rect">
            <a:avLst/>
          </a:prstGeom>
          <a:noFill/>
          <a:ln w="9525">
            <a:solidFill>
              <a:srgbClr val="800080"/>
            </a:solidFill>
            <a:miter lim="800000"/>
            <a:headEnd/>
            <a:tailEnd/>
          </a:ln>
        </p:spPr>
        <p:txBody>
          <a:bodyPr wrap="square">
            <a:prstTxWarp prst="textNoShape">
              <a:avLst/>
            </a:prstTxWarp>
            <a:spAutoFit/>
          </a:bodyPr>
          <a:lstStyle/>
          <a:p>
            <a:r>
              <a:rPr lang="en-US" sz="1800" dirty="0"/>
              <a:t>Heroin, Cocaine, Methamphetamine, Methadone, </a:t>
            </a:r>
            <a:r>
              <a:rPr lang="en-US" sz="1800" dirty="0" smtClean="0"/>
              <a:t>Opiates, etc.</a:t>
            </a:r>
            <a:endParaRPr lang="en-US" sz="1800" dirty="0"/>
          </a:p>
          <a:p>
            <a:endParaRPr lang="en-US" sz="1800" dirty="0"/>
          </a:p>
          <a:p>
            <a:r>
              <a:rPr lang="en-US" sz="1800" b="1" dirty="0" smtClean="0"/>
              <a:t>Possession </a:t>
            </a:r>
            <a:r>
              <a:rPr lang="en-US" sz="1800" b="1" dirty="0"/>
              <a:t>of any of these drugs can carry a range of felony </a:t>
            </a:r>
            <a:r>
              <a:rPr lang="en-US" sz="1800" b="1" dirty="0" smtClean="0"/>
              <a:t>punishments.</a:t>
            </a:r>
            <a:endParaRPr lang="en-US" sz="1800" b="1" dirty="0"/>
          </a:p>
        </p:txBody>
      </p:sp>
      <p:pic>
        <p:nvPicPr>
          <p:cNvPr id="25609" name="Picture 9" descr="Man smoking a 400-mg. cannabis joint">
            <a:hlinkClick r:id="rId4" tooltip="Man smoking a 400-mg. cannabis joint"/>
          </p:cNvPr>
          <p:cNvPicPr>
            <a:picLocks noChangeAspect="1" noChangeArrowheads="1"/>
          </p:cNvPicPr>
          <p:nvPr/>
        </p:nvPicPr>
        <p:blipFill>
          <a:blip r:embed="rId5" cstate="print"/>
          <a:srcRect/>
          <a:stretch>
            <a:fillRect/>
          </a:stretch>
        </p:blipFill>
        <p:spPr bwMode="auto">
          <a:xfrm>
            <a:off x="990600" y="4724400"/>
            <a:ext cx="1866900" cy="1905000"/>
          </a:xfrm>
          <a:prstGeom prst="rect">
            <a:avLst/>
          </a:prstGeom>
          <a:noFill/>
        </p:spPr>
      </p:pic>
      <p:sp>
        <p:nvSpPr>
          <p:cNvPr id="8" name="TextBox 7"/>
          <p:cNvSpPr txBox="1"/>
          <p:nvPr/>
        </p:nvSpPr>
        <p:spPr>
          <a:xfrm>
            <a:off x="304800" y="2057400"/>
            <a:ext cx="3886200" cy="400110"/>
          </a:xfrm>
          <a:prstGeom prst="rect">
            <a:avLst/>
          </a:prstGeom>
          <a:noFill/>
        </p:spPr>
        <p:txBody>
          <a:bodyPr wrap="square" rtlCol="0">
            <a:spAutoFit/>
          </a:bodyPr>
          <a:lstStyle/>
          <a:p>
            <a:r>
              <a:rPr lang="en-US" b="1" dirty="0" smtClean="0"/>
              <a:t>Possession of Drugs</a:t>
            </a:r>
            <a:endParaRPr lang="en-US"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28600"/>
            <a:ext cx="7315200" cy="563563"/>
          </a:xfrm>
        </p:spPr>
        <p:txBody>
          <a:bodyPr/>
          <a:lstStyle/>
          <a:p>
            <a:r>
              <a:rPr lang="en-US" sz="2400" b="1" dirty="0" smtClean="0"/>
              <a:t>Alcohol, Illegal Drugs and Penalties</a:t>
            </a:r>
            <a:endParaRPr lang="en-US" sz="2400" b="1" dirty="0"/>
          </a:p>
        </p:txBody>
      </p:sp>
      <p:sp>
        <p:nvSpPr>
          <p:cNvPr id="27651" name="Rectangle 3"/>
          <p:cNvSpPr>
            <a:spLocks noGrp="1" noChangeArrowheads="1"/>
          </p:cNvSpPr>
          <p:nvPr>
            <p:ph type="body" idx="4294967295"/>
          </p:nvPr>
        </p:nvSpPr>
        <p:spPr>
          <a:xfrm>
            <a:off x="1066800" y="838200"/>
            <a:ext cx="7162800" cy="5562600"/>
          </a:xfrm>
        </p:spPr>
        <p:txBody>
          <a:bodyPr>
            <a:normAutofit/>
          </a:bodyPr>
          <a:lstStyle/>
          <a:p>
            <a:pPr>
              <a:lnSpc>
                <a:spcPct val="80000"/>
              </a:lnSpc>
              <a:buFontTx/>
              <a:buNone/>
            </a:pPr>
            <a:r>
              <a:rPr lang="en-US" sz="2800" b="1" dirty="0"/>
              <a:t>Methods of Control</a:t>
            </a:r>
          </a:p>
          <a:p>
            <a:pPr>
              <a:lnSpc>
                <a:spcPct val="80000"/>
              </a:lnSpc>
              <a:buFontTx/>
              <a:buNone/>
            </a:pPr>
            <a:endParaRPr lang="en-US" sz="2800" b="1" dirty="0"/>
          </a:p>
          <a:p>
            <a:pPr>
              <a:lnSpc>
                <a:spcPct val="80000"/>
              </a:lnSpc>
            </a:pPr>
            <a:r>
              <a:rPr lang="en-US" sz="2800" dirty="0"/>
              <a:t>Check IDs </a:t>
            </a:r>
            <a:r>
              <a:rPr lang="en-US" sz="2800" dirty="0" smtClean="0"/>
              <a:t>and use bracelets to identify </a:t>
            </a:r>
            <a:r>
              <a:rPr lang="en-US" sz="2800" dirty="0"/>
              <a:t>those over </a:t>
            </a:r>
            <a:r>
              <a:rPr lang="en-US" sz="2800" dirty="0" smtClean="0"/>
              <a:t>21.</a:t>
            </a:r>
            <a:endParaRPr lang="en-US" sz="2800" dirty="0"/>
          </a:p>
          <a:p>
            <a:pPr>
              <a:lnSpc>
                <a:spcPct val="80000"/>
              </a:lnSpc>
            </a:pPr>
            <a:r>
              <a:rPr lang="en-US" sz="2800" dirty="0" smtClean="0"/>
              <a:t>Serve </a:t>
            </a:r>
            <a:r>
              <a:rPr lang="en-US" sz="2800" dirty="0"/>
              <a:t>non-alcoholic </a:t>
            </a:r>
            <a:r>
              <a:rPr lang="en-US" sz="2800" dirty="0" smtClean="0"/>
              <a:t>beverages.</a:t>
            </a:r>
            <a:endParaRPr lang="en-US" sz="2800" dirty="0"/>
          </a:p>
          <a:p>
            <a:pPr>
              <a:lnSpc>
                <a:spcPct val="80000"/>
              </a:lnSpc>
            </a:pPr>
            <a:r>
              <a:rPr lang="en-US" sz="2800" dirty="0" smtClean="0"/>
              <a:t>Limit the start and end times.   For example, limit parties </a:t>
            </a:r>
            <a:r>
              <a:rPr lang="en-US" sz="2800" dirty="0"/>
              <a:t>to four hours.</a:t>
            </a:r>
          </a:p>
          <a:p>
            <a:pPr>
              <a:lnSpc>
                <a:spcPct val="80000"/>
              </a:lnSpc>
            </a:pPr>
            <a:r>
              <a:rPr lang="en-US" sz="2800" dirty="0" smtClean="0"/>
              <a:t>Maintain </a:t>
            </a:r>
            <a:r>
              <a:rPr lang="en-US" sz="2800" dirty="0"/>
              <a:t>control of all alcoholic beverages present</a:t>
            </a:r>
            <a:r>
              <a:rPr lang="en-US" sz="2800" dirty="0" smtClean="0"/>
              <a:t>.</a:t>
            </a:r>
          </a:p>
          <a:p>
            <a:pPr marL="365760" lvl="1" indent="-283464">
              <a:lnSpc>
                <a:spcPct val="80000"/>
              </a:lnSpc>
              <a:spcBef>
                <a:spcPts val="600"/>
              </a:spcBef>
              <a:buSzPct val="80000"/>
              <a:buFont typeface="Wingdings 2"/>
              <a:buChar char=""/>
            </a:pPr>
            <a:r>
              <a:rPr lang="en-US" dirty="0" smtClean="0"/>
              <a:t>Do not allow impaired individuals to drive.</a:t>
            </a:r>
          </a:p>
          <a:p>
            <a:pPr marL="365760" lvl="1" indent="-283464">
              <a:lnSpc>
                <a:spcPct val="80000"/>
              </a:lnSpc>
              <a:spcBef>
                <a:spcPts val="600"/>
              </a:spcBef>
              <a:buSzPct val="80000"/>
              <a:buFont typeface="Wingdings 2"/>
              <a:buChar char=""/>
            </a:pPr>
            <a:r>
              <a:rPr lang="en-US" dirty="0" smtClean="0"/>
              <a:t>Seek medical assistance as needed and do not leave the person alone.</a:t>
            </a:r>
          </a:p>
          <a:p>
            <a:pPr marL="365760" lvl="1" indent="-283464">
              <a:lnSpc>
                <a:spcPct val="80000"/>
              </a:lnSpc>
              <a:spcBef>
                <a:spcPts val="600"/>
              </a:spcBef>
              <a:buSzPct val="80000"/>
              <a:buNone/>
            </a:pPr>
            <a:endParaRPr lang="en-US" sz="1800" dirty="0" smtClean="0"/>
          </a:p>
          <a:p>
            <a:pPr>
              <a:lnSpc>
                <a:spcPct val="80000"/>
              </a:lnSpc>
              <a:buNone/>
            </a:pPr>
            <a:endParaRPr lang="en-US" sz="20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a:xfrm>
            <a:off x="933450" y="685800"/>
            <a:ext cx="8229600" cy="4800600"/>
          </a:xfrm>
        </p:spPr>
        <p:txBody>
          <a:bodyPr anchor="ctr">
            <a:normAutofit lnSpcReduction="10000"/>
          </a:bodyPr>
          <a:lstStyle/>
          <a:p>
            <a:pPr algn="ctr">
              <a:buFontTx/>
              <a:buNone/>
            </a:pPr>
            <a:r>
              <a:rPr lang="en-US" sz="4400" b="1" dirty="0" smtClean="0"/>
              <a:t>Behavior at Parties and </a:t>
            </a:r>
          </a:p>
          <a:p>
            <a:pPr algn="ctr">
              <a:buFontTx/>
              <a:buNone/>
            </a:pPr>
            <a:r>
              <a:rPr lang="en-US" sz="4400" b="1" dirty="0" smtClean="0"/>
              <a:t>Social Events </a:t>
            </a:r>
          </a:p>
          <a:p>
            <a:pPr>
              <a:buNone/>
            </a:pPr>
            <a:r>
              <a:rPr lang="en-US" sz="4400" b="1" dirty="0" smtClean="0"/>
              <a:t>*</a:t>
            </a:r>
            <a:r>
              <a:rPr lang="en-US" sz="4400" dirty="0" smtClean="0"/>
              <a:t>Remember that there are alternative forms of transportation available if you’ve had too much to drink…  </a:t>
            </a:r>
          </a:p>
          <a:p>
            <a:pPr>
              <a:buNone/>
            </a:pPr>
            <a:r>
              <a:rPr lang="en-US" sz="4400" dirty="0" smtClean="0"/>
              <a:t>	Call a cab or call a friend </a:t>
            </a:r>
            <a:endParaRPr lang="en-US" sz="4400" b="1" dirty="0" smtClean="0"/>
          </a:p>
        </p:txBody>
      </p:sp>
      <p:pic>
        <p:nvPicPr>
          <p:cNvPr id="5121" name="Picture 1" descr="C:\Documents and Settings\zworkman\Local Settings\Temporary Internet Files\Content.IE5\H02857ON\MPj04383200000[1].jpg"/>
          <p:cNvPicPr>
            <a:picLocks noChangeAspect="1" noChangeArrowheads="1"/>
          </p:cNvPicPr>
          <p:nvPr/>
        </p:nvPicPr>
        <p:blipFill>
          <a:blip r:embed="rId3" cstate="print"/>
          <a:srcRect/>
          <a:stretch>
            <a:fillRect/>
          </a:stretch>
        </p:blipFill>
        <p:spPr bwMode="auto">
          <a:xfrm>
            <a:off x="7162800" y="4495800"/>
            <a:ext cx="1752600" cy="1868254"/>
          </a:xfrm>
          <a:prstGeom prst="rect">
            <a:avLst/>
          </a:prstGeom>
          <a:noFill/>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0" y="0"/>
            <a:ext cx="5105400" cy="884238"/>
          </a:xfrm>
        </p:spPr>
        <p:txBody>
          <a:bodyPr/>
          <a:lstStyle/>
          <a:p>
            <a:pPr eaLnBrk="1" hangingPunct="1"/>
            <a:r>
              <a:rPr lang="en-US" sz="2400" b="1" dirty="0" smtClean="0"/>
              <a:t>Behavior at Parties</a:t>
            </a:r>
          </a:p>
        </p:txBody>
      </p:sp>
      <p:sp>
        <p:nvSpPr>
          <p:cNvPr id="109570" name="Rectangle 2"/>
          <p:cNvSpPr>
            <a:spLocks noChangeArrowheads="1"/>
          </p:cNvSpPr>
          <p:nvPr/>
        </p:nvSpPr>
        <p:spPr bwMode="auto">
          <a:xfrm>
            <a:off x="1066800" y="685801"/>
            <a:ext cx="7924800" cy="5632311"/>
          </a:xfrm>
          <a:prstGeom prst="rect">
            <a:avLst/>
          </a:prstGeom>
          <a:noFill/>
          <a:ln w="9525">
            <a:noFill/>
            <a:miter lim="800000"/>
            <a:headEnd/>
            <a:tailEnd/>
          </a:ln>
        </p:spPr>
        <p:txBody>
          <a:bodyPr wrap="square">
            <a:spAutoFit/>
          </a:bodyPr>
          <a:lstStyle/>
          <a:p>
            <a:r>
              <a:rPr lang="en-US" sz="1800" b="1" dirty="0" smtClean="0"/>
              <a:t>Can Our Organization Be Held Responsible for an Individual’s Behavior?</a:t>
            </a:r>
          </a:p>
          <a:p>
            <a:endParaRPr lang="en-US" sz="1800" dirty="0" smtClean="0"/>
          </a:p>
          <a:p>
            <a:pPr>
              <a:buFont typeface="Arial"/>
              <a:buChar char="•"/>
            </a:pPr>
            <a:r>
              <a:rPr lang="en-US" sz="1800" dirty="0" smtClean="0"/>
              <a:t>YES!</a:t>
            </a:r>
          </a:p>
          <a:p>
            <a:pPr>
              <a:buFont typeface="Arial"/>
              <a:buChar char="•"/>
            </a:pPr>
            <a:endParaRPr lang="en-US" sz="1800" dirty="0" smtClean="0"/>
          </a:p>
          <a:p>
            <a:pPr>
              <a:buFont typeface="Arial"/>
              <a:buChar char="•"/>
            </a:pPr>
            <a:r>
              <a:rPr lang="en-US" sz="1800" dirty="0" smtClean="0"/>
              <a:t>It can depend on number of members attending BUT most importantly…</a:t>
            </a:r>
          </a:p>
          <a:p>
            <a:pPr>
              <a:buFont typeface="Arial"/>
              <a:buChar char="•"/>
            </a:pPr>
            <a:endParaRPr lang="en-US" sz="1800" dirty="0" smtClean="0"/>
          </a:p>
          <a:p>
            <a:pPr>
              <a:buFont typeface="Arial"/>
              <a:buChar char="•"/>
            </a:pPr>
            <a:r>
              <a:rPr lang="en-US" sz="1800" dirty="0" smtClean="0"/>
              <a:t>You assume responsibility if the activity is related to the organization.</a:t>
            </a:r>
          </a:p>
          <a:p>
            <a:endParaRPr lang="en-US" sz="1800" dirty="0" smtClean="0"/>
          </a:p>
          <a:p>
            <a:pPr eaLnBrk="1" hangingPunct="1">
              <a:buFontTx/>
              <a:buNone/>
            </a:pPr>
            <a:r>
              <a:rPr lang="en-US" sz="1800" b="1" dirty="0" smtClean="0"/>
              <a:t>Organizations may be held responsible when…</a:t>
            </a:r>
          </a:p>
          <a:p>
            <a:pPr eaLnBrk="1" hangingPunct="1">
              <a:buFontTx/>
              <a:buNone/>
            </a:pPr>
            <a:endParaRPr lang="en-US" sz="1800" dirty="0" smtClean="0"/>
          </a:p>
          <a:p>
            <a:pPr eaLnBrk="1" hangingPunct="1">
              <a:buFont typeface="Arial" pitchFamily="34" charset="0"/>
              <a:buChar char="•"/>
            </a:pPr>
            <a:r>
              <a:rPr lang="en-US" sz="1800" dirty="0" smtClean="0"/>
              <a:t>acts of individual members  are directly related to the student organization's activities. </a:t>
            </a:r>
          </a:p>
          <a:p>
            <a:pPr eaLnBrk="1" hangingPunct="1"/>
            <a:endParaRPr lang="en-US" sz="1800" dirty="0" smtClean="0"/>
          </a:p>
          <a:p>
            <a:pPr eaLnBrk="1" hangingPunct="1">
              <a:buFont typeface="Arial" pitchFamily="34" charset="0"/>
              <a:buChar char="•"/>
            </a:pPr>
            <a:r>
              <a:rPr lang="en-US" sz="1800" dirty="0" smtClean="0"/>
              <a:t> a member is violating local, state, or federal law or University regulations and other members fail to discourage the activity.</a:t>
            </a:r>
          </a:p>
          <a:p>
            <a:pPr eaLnBrk="1" hangingPunct="1"/>
            <a:endParaRPr lang="en-US" sz="1800" dirty="0" smtClean="0"/>
          </a:p>
          <a:p>
            <a:pPr eaLnBrk="1" hangingPunct="1"/>
            <a:r>
              <a:rPr lang="en-US" sz="1800" b="1" dirty="0" smtClean="0"/>
              <a:t>Remember</a:t>
            </a:r>
            <a:r>
              <a:rPr lang="en-US" sz="1800" dirty="0" smtClean="0"/>
              <a:t> … in addition to the group being held responsible, members, officers, and even advisors may be held individually responsible for an individual members actions.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normAutofit/>
          </a:bodyPr>
          <a:lstStyle/>
          <a:p>
            <a:r>
              <a:rPr lang="en-US" dirty="0" smtClean="0"/>
              <a:t>Burglary </a:t>
            </a:r>
            <a:r>
              <a:rPr lang="en-US" sz="1800" dirty="0"/>
              <a:t>Property Awareness (Did you know...)?</a:t>
            </a:r>
            <a:br>
              <a:rPr lang="en-US" sz="1800" dirty="0"/>
            </a:br>
            <a:endParaRPr lang="en-US" sz="1800" dirty="0"/>
          </a:p>
        </p:txBody>
      </p:sp>
      <p:sp>
        <p:nvSpPr>
          <p:cNvPr id="3" name="Content Placeholder 2"/>
          <p:cNvSpPr>
            <a:spLocks noGrp="1"/>
          </p:cNvSpPr>
          <p:nvPr>
            <p:ph idx="1"/>
          </p:nvPr>
        </p:nvSpPr>
        <p:spPr>
          <a:xfrm>
            <a:off x="1447800" y="990600"/>
            <a:ext cx="7498080" cy="5638800"/>
          </a:xfrm>
        </p:spPr>
        <p:txBody>
          <a:bodyPr>
            <a:noAutofit/>
          </a:bodyPr>
          <a:lstStyle/>
          <a:p>
            <a:r>
              <a:rPr lang="en-US" sz="1800" dirty="0" smtClean="0"/>
              <a:t>Your vehicle or dorm room could be burglarized in less time than it takes to read this slide…</a:t>
            </a:r>
          </a:p>
          <a:p>
            <a:r>
              <a:rPr lang="en-US" sz="1800" dirty="0" smtClean="0"/>
              <a:t>Most commonly stolen items include:</a:t>
            </a:r>
          </a:p>
          <a:p>
            <a:pPr>
              <a:buNone/>
            </a:pPr>
            <a:r>
              <a:rPr lang="en-US" sz="1800" dirty="0" smtClean="0"/>
              <a:t>		- Wallets,  purses,  backpacks</a:t>
            </a:r>
          </a:p>
          <a:p>
            <a:pPr>
              <a:buNone/>
            </a:pPr>
            <a:r>
              <a:rPr lang="en-US" sz="1800" dirty="0" smtClean="0"/>
              <a:t>		- Cell phones</a:t>
            </a:r>
          </a:p>
          <a:p>
            <a:pPr>
              <a:buNone/>
            </a:pPr>
            <a:r>
              <a:rPr lang="en-US" sz="1800" dirty="0" smtClean="0"/>
              <a:t>		- Radar detectors</a:t>
            </a:r>
          </a:p>
          <a:p>
            <a:pPr>
              <a:buNone/>
            </a:pPr>
            <a:r>
              <a:rPr lang="en-US" sz="1800" dirty="0" smtClean="0"/>
              <a:t>		- Portable electronics</a:t>
            </a:r>
          </a:p>
          <a:p>
            <a:pPr>
              <a:buNone/>
            </a:pPr>
            <a:r>
              <a:rPr lang="en-US" sz="1800" dirty="0" smtClean="0"/>
              <a:t>		- Small personal items</a:t>
            </a:r>
          </a:p>
          <a:p>
            <a:r>
              <a:rPr lang="en-US" sz="1800" dirty="0"/>
              <a:t>Lock your door, even if you are only going to the bathroom or leaving </a:t>
            </a:r>
            <a:r>
              <a:rPr lang="en-US" sz="1800" dirty="0" smtClean="0"/>
              <a:t>momentarily. </a:t>
            </a:r>
            <a:r>
              <a:rPr lang="en-US" sz="1800" dirty="0"/>
              <a:t> </a:t>
            </a:r>
            <a:r>
              <a:rPr lang="en-US" sz="1800" u="sng" dirty="0" smtClean="0"/>
              <a:t>Lock your vehicles and roll up windows</a:t>
            </a:r>
            <a:r>
              <a:rPr lang="en-US" sz="1800" dirty="0" smtClean="0"/>
              <a:t>!  </a:t>
            </a:r>
          </a:p>
          <a:p>
            <a:r>
              <a:rPr lang="en-US" sz="1800" dirty="0" smtClean="0"/>
              <a:t>If your wallet/purse is stolen, you could become a victim again, this time of fraud and </a:t>
            </a:r>
            <a:r>
              <a:rPr lang="en-US" sz="1800" b="1" dirty="0" smtClean="0"/>
              <a:t>identity theft.   </a:t>
            </a:r>
          </a:p>
          <a:p>
            <a:r>
              <a:rPr lang="en-US" sz="1800" dirty="0" smtClean="0"/>
              <a:t>It takes time to straighten out problems with creditors and your credit may be damaged (remember to alert the 3 major credit bureaus).</a:t>
            </a:r>
          </a:p>
          <a:p>
            <a:r>
              <a:rPr lang="en-US" sz="1800" b="1" dirty="0" smtClean="0"/>
              <a:t>If you happen to walk up on your vehicle while a crime is in progress,  report it and avoid a violent confrontation (</a:t>
            </a:r>
            <a:r>
              <a:rPr lang="en-US" sz="1800" b="1" u="sng" dirty="0" smtClean="0"/>
              <a:t>Your life is not negotiable for property</a:t>
            </a:r>
            <a:r>
              <a:rPr lang="en-US" sz="1800" b="1" dirty="0" smtClean="0"/>
              <a:t>!)</a:t>
            </a:r>
            <a:endParaRPr lang="en-US" sz="18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0"/>
            <a:ext cx="5105400" cy="609600"/>
          </a:xfrm>
        </p:spPr>
        <p:txBody>
          <a:bodyPr/>
          <a:lstStyle/>
          <a:p>
            <a:pPr eaLnBrk="1" hangingPunct="1"/>
            <a:r>
              <a:rPr lang="en-US" sz="2400" b="1" dirty="0"/>
              <a:t>High Risk Activities</a:t>
            </a:r>
          </a:p>
        </p:txBody>
      </p:sp>
      <p:sp>
        <p:nvSpPr>
          <p:cNvPr id="6147" name="Rectangle 3"/>
          <p:cNvSpPr>
            <a:spLocks noGrp="1" noChangeArrowheads="1"/>
          </p:cNvSpPr>
          <p:nvPr>
            <p:ph type="body" idx="4294967295"/>
          </p:nvPr>
        </p:nvSpPr>
        <p:spPr>
          <a:xfrm>
            <a:off x="0" y="1447800"/>
            <a:ext cx="8686800" cy="5105400"/>
          </a:xfrm>
        </p:spPr>
        <p:txBody>
          <a:bodyPr/>
          <a:lstStyle/>
          <a:p>
            <a:r>
              <a:rPr lang="en-US" sz="3000" dirty="0" smtClean="0"/>
              <a:t>Hazing</a:t>
            </a:r>
          </a:p>
          <a:p>
            <a:pPr eaLnBrk="1" hangingPunct="1"/>
            <a:r>
              <a:rPr lang="en-US" sz="3000" dirty="0" smtClean="0"/>
              <a:t>Alcohol and Illegal Drugs </a:t>
            </a:r>
          </a:p>
          <a:p>
            <a:r>
              <a:rPr lang="en-US" sz="3000" dirty="0"/>
              <a:t>Behavior at Parties and Social Events </a:t>
            </a:r>
            <a:endParaRPr lang="en-US" sz="3000" dirty="0" smtClean="0"/>
          </a:p>
          <a:p>
            <a:pPr eaLnBrk="1" hangingPunct="1"/>
            <a:r>
              <a:rPr lang="en-US" sz="3000" dirty="0" smtClean="0"/>
              <a:t>Sexual Violence </a:t>
            </a:r>
            <a:r>
              <a:rPr lang="en-US" sz="3000" dirty="0"/>
              <a:t>and Harassment </a:t>
            </a:r>
            <a:endParaRPr lang="en-US" sz="3000" dirty="0" smtClean="0"/>
          </a:p>
          <a:p>
            <a:pPr eaLnBrk="1" hangingPunct="1"/>
            <a:r>
              <a:rPr lang="en-US" sz="3000" dirty="0" err="1" smtClean="0"/>
              <a:t>Clery</a:t>
            </a:r>
            <a:r>
              <a:rPr lang="en-US" sz="3000" smtClean="0"/>
              <a:t> Act </a:t>
            </a:r>
            <a:endParaRPr lang="en-US" sz="3000" dirty="0" smtClean="0"/>
          </a:p>
          <a:p>
            <a:pPr eaLnBrk="1" hangingPunct="1"/>
            <a:r>
              <a:rPr lang="en-US" sz="3000" dirty="0" smtClean="0"/>
              <a:t>Fire </a:t>
            </a:r>
            <a:r>
              <a:rPr lang="en-US" sz="3000" dirty="0"/>
              <a:t>and Other Safety Issues </a:t>
            </a:r>
          </a:p>
          <a:p>
            <a:pPr eaLnBrk="1" hangingPunct="1"/>
            <a:r>
              <a:rPr lang="en-US" sz="3000" dirty="0"/>
              <a:t>Travel </a:t>
            </a:r>
            <a:endParaRPr lang="en-US" sz="3000" dirty="0" smtClean="0"/>
          </a:p>
          <a:p>
            <a:pPr marL="82296" indent="0" eaLnBrk="1" hangingPunct="1">
              <a:buNone/>
            </a:pPr>
            <a:r>
              <a:rPr lang="en-US" sz="3000" dirty="0" smtClean="0"/>
              <a:t> </a:t>
            </a:r>
            <a:endParaRPr lang="en-US" sz="3000" dirty="0"/>
          </a:p>
          <a:p>
            <a:pPr eaLnBrk="1" hangingPunct="1"/>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685800"/>
            <a:ext cx="7772400" cy="5509200"/>
          </a:xfrm>
          <a:prstGeom prst="rect">
            <a:avLst/>
          </a:prstGeom>
        </p:spPr>
        <p:txBody>
          <a:bodyPr wrap="square">
            <a:spAutoFit/>
          </a:bodyPr>
          <a:lstStyle/>
          <a:p>
            <a:pPr lvl="1">
              <a:buFontTx/>
              <a:buNone/>
            </a:pPr>
            <a:r>
              <a:rPr lang="en-US" sz="3200" b="1" dirty="0" smtClean="0"/>
              <a:t>In Case of Campus Emergency:</a:t>
            </a:r>
          </a:p>
          <a:p>
            <a:pPr lvl="1">
              <a:buFont typeface="Arial" pitchFamily="34" charset="0"/>
              <a:buChar char="•"/>
            </a:pPr>
            <a:r>
              <a:rPr lang="en-US" sz="3200" b="1" dirty="0" smtClean="0"/>
              <a:t>Broadcast e-mails</a:t>
            </a:r>
          </a:p>
          <a:p>
            <a:pPr lvl="1">
              <a:buFont typeface="Arial" pitchFamily="34" charset="0"/>
              <a:buChar char="•"/>
            </a:pPr>
            <a:r>
              <a:rPr lang="en-US" sz="3200" b="1" dirty="0" smtClean="0"/>
              <a:t>Local Media Contacts</a:t>
            </a:r>
          </a:p>
          <a:p>
            <a:pPr lvl="1">
              <a:buFont typeface="Arial" pitchFamily="34" charset="0"/>
              <a:buChar char="•"/>
            </a:pPr>
            <a:r>
              <a:rPr lang="en-US" sz="3200" b="1" dirty="0" smtClean="0"/>
              <a:t>Building &amp; Floor Coordinators</a:t>
            </a:r>
          </a:p>
          <a:p>
            <a:endParaRPr lang="en-US" sz="3200" dirty="0" smtClean="0"/>
          </a:p>
          <a:p>
            <a:pPr>
              <a:buFontTx/>
              <a:buChar char="•"/>
            </a:pPr>
            <a:r>
              <a:rPr lang="en-US" sz="3200" dirty="0" smtClean="0"/>
              <a:t>Enroll in the WT Emergency Notification System called </a:t>
            </a:r>
            <a:r>
              <a:rPr lang="en-US" sz="3200" u="sng" dirty="0" smtClean="0"/>
              <a:t>Buff-Alert</a:t>
            </a:r>
            <a:r>
              <a:rPr lang="en-US" sz="3200" dirty="0" smtClean="0"/>
              <a:t>, which will e-mail and text your designated phone number in case of a campus emergency.</a:t>
            </a:r>
          </a:p>
          <a:p>
            <a:endParaRPr lang="en-US" sz="3200" i="1" dirty="0" smtClean="0"/>
          </a:p>
          <a:p>
            <a:r>
              <a:rPr lang="en-US" sz="3200" i="1" dirty="0" smtClean="0"/>
              <a:t>**You can also Text crime tips to 79516**</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PSAP (#911)-Public Safety Answering Point</a:t>
            </a:r>
            <a:endParaRPr lang="en-US" sz="3200" dirty="0"/>
          </a:p>
        </p:txBody>
      </p:sp>
      <p:sp>
        <p:nvSpPr>
          <p:cNvPr id="3" name="Content Placeholder 2"/>
          <p:cNvSpPr>
            <a:spLocks noGrp="1"/>
          </p:cNvSpPr>
          <p:nvPr>
            <p:ph sz="half" idx="1"/>
          </p:nvPr>
        </p:nvSpPr>
        <p:spPr>
          <a:xfrm>
            <a:off x="228600" y="914400"/>
            <a:ext cx="8610600" cy="2667000"/>
          </a:xfrm>
        </p:spPr>
        <p:txBody>
          <a:bodyPr>
            <a:noAutofit/>
          </a:bodyPr>
          <a:lstStyle/>
          <a:p>
            <a:pPr algn="ctr">
              <a:buNone/>
            </a:pPr>
            <a:r>
              <a:rPr lang="en-US" sz="1800" b="1" dirty="0" smtClean="0"/>
              <a:t>IMPORTANT INFORMATION ABOUT 911 CALLS :</a:t>
            </a:r>
            <a:endParaRPr lang="en-US" sz="1800" dirty="0" smtClean="0"/>
          </a:p>
          <a:p>
            <a:pPr algn="just">
              <a:buNone/>
            </a:pPr>
            <a:r>
              <a:rPr lang="en-US" sz="1100" dirty="0" smtClean="0"/>
              <a:t>	</a:t>
            </a:r>
            <a:r>
              <a:rPr lang="en-US" sz="1800" dirty="0" smtClean="0"/>
              <a:t>The UPD Communications Center allows </a:t>
            </a:r>
            <a:r>
              <a:rPr lang="en-US" sz="1800" dirty="0"/>
              <a:t>the general public access to a "real" person 24 hours per day. </a:t>
            </a:r>
            <a:r>
              <a:rPr lang="en-US" sz="1800" dirty="0" smtClean="0"/>
              <a:t> Telecommunicators </a:t>
            </a:r>
            <a:r>
              <a:rPr lang="en-US" sz="1800" dirty="0"/>
              <a:t>are trained to </a:t>
            </a:r>
            <a:r>
              <a:rPr lang="en-US" sz="1800" dirty="0" smtClean="0"/>
              <a:t>handle emergency </a:t>
            </a:r>
            <a:r>
              <a:rPr lang="en-US" sz="1800" dirty="0"/>
              <a:t>calls and utilize the computerized dispatch center. </a:t>
            </a:r>
            <a:r>
              <a:rPr lang="en-US" sz="1800" dirty="0" smtClean="0"/>
              <a:t> The </a:t>
            </a:r>
            <a:r>
              <a:rPr lang="en-US" sz="1800" dirty="0"/>
              <a:t>Communications Center’s computerized systems allow telecommunicators to communicate with other police agencies all over the nation and in 150 foreign countries through access of the Texas Law Enforcement Telecommunications System, National Crime Information Computer and Texas Crime Information Computer.  To reach the telecommunications center, call (806) 651-2300</a:t>
            </a:r>
            <a:r>
              <a:rPr lang="en-US" sz="1800" dirty="0" smtClean="0"/>
              <a:t>.</a:t>
            </a:r>
          </a:p>
        </p:txBody>
      </p:sp>
      <p:pic>
        <p:nvPicPr>
          <p:cNvPr id="4" name="Picture 3" descr="Dispatch2.JPG"/>
          <p:cNvPicPr>
            <a:picLocks noChangeAspect="1"/>
          </p:cNvPicPr>
          <p:nvPr/>
        </p:nvPicPr>
        <p:blipFill>
          <a:blip r:embed="rId3" cstate="print"/>
          <a:stretch>
            <a:fillRect/>
          </a:stretch>
        </p:blipFill>
        <p:spPr>
          <a:xfrm>
            <a:off x="0" y="3543300"/>
            <a:ext cx="4419600" cy="3314700"/>
          </a:xfrm>
          <a:prstGeom prst="rect">
            <a:avLst/>
          </a:prstGeom>
        </p:spPr>
      </p:pic>
      <p:pic>
        <p:nvPicPr>
          <p:cNvPr id="5" name="Picture 4" descr="Dispatch1.JPG"/>
          <p:cNvPicPr>
            <a:picLocks noChangeAspect="1"/>
          </p:cNvPicPr>
          <p:nvPr/>
        </p:nvPicPr>
        <p:blipFill>
          <a:blip r:embed="rId4" cstate="print"/>
          <a:stretch>
            <a:fillRect/>
          </a:stretch>
        </p:blipFill>
        <p:spPr>
          <a:xfrm>
            <a:off x="4724400" y="3543300"/>
            <a:ext cx="4419600" cy="3314700"/>
          </a:xfrm>
          <a:prstGeom prst="rect">
            <a:avLst/>
          </a:prstGeom>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u="sng" dirty="0" smtClean="0"/>
              <a:t>With regard to campus safety:</a:t>
            </a:r>
          </a:p>
          <a:p>
            <a:pPr>
              <a:buNone/>
            </a:pPr>
            <a:r>
              <a:rPr lang="en-US" sz="5400" dirty="0" smtClean="0"/>
              <a:t>“If you see something, say something…”</a:t>
            </a:r>
          </a:p>
          <a:p>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fontScale="90000"/>
          </a:bodyPr>
          <a:lstStyle/>
          <a:p>
            <a:r>
              <a:rPr lang="en-US" u="sng" dirty="0" smtClean="0"/>
              <a:t>Emergency Operations Plan</a:t>
            </a:r>
            <a:endParaRPr lang="en-US" u="sng" dirty="0"/>
          </a:p>
        </p:txBody>
      </p:sp>
      <p:sp>
        <p:nvSpPr>
          <p:cNvPr id="3" name="Content Placeholder 2"/>
          <p:cNvSpPr>
            <a:spLocks noGrp="1"/>
          </p:cNvSpPr>
          <p:nvPr>
            <p:ph idx="1"/>
          </p:nvPr>
        </p:nvSpPr>
        <p:spPr>
          <a:xfrm>
            <a:off x="1645920" y="914400"/>
            <a:ext cx="7498080" cy="685800"/>
          </a:xfrm>
        </p:spPr>
        <p:txBody>
          <a:bodyPr/>
          <a:lstStyle/>
          <a:p>
            <a:r>
              <a:rPr lang="en-US" dirty="0" smtClean="0"/>
              <a:t>Available at wtamu.edu</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447800" y="1752600"/>
            <a:ext cx="4975167" cy="434340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228600" y="1981200"/>
            <a:ext cx="8610600" cy="1828800"/>
          </a:xfrm>
        </p:spPr>
        <p:txBody>
          <a:bodyPr/>
          <a:lstStyle/>
          <a:p>
            <a:pPr eaLnBrk="1" hangingPunct="1"/>
            <a:r>
              <a:rPr lang="en-US" b="1" dirty="0" smtClean="0"/>
              <a:t>Sexual Violence</a:t>
            </a:r>
            <a:br>
              <a:rPr lang="en-US" b="1" dirty="0" smtClean="0"/>
            </a:br>
            <a:r>
              <a:rPr lang="en-US" b="1" dirty="0" smtClean="0"/>
              <a:t>Sexual Harassment</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0"/>
            <a:ext cx="5867400" cy="609600"/>
          </a:xfrm>
        </p:spPr>
        <p:txBody>
          <a:bodyPr/>
          <a:lstStyle/>
          <a:p>
            <a:pPr eaLnBrk="1" hangingPunct="1"/>
            <a:r>
              <a:rPr lang="en-US" sz="2400" b="1" dirty="0" smtClean="0"/>
              <a:t>Sexual Violence-Sexual Harassment</a:t>
            </a:r>
          </a:p>
        </p:txBody>
      </p:sp>
      <p:sp>
        <p:nvSpPr>
          <p:cNvPr id="163843" name="Rectangle 3"/>
          <p:cNvSpPr>
            <a:spLocks noGrp="1" noChangeArrowheads="1"/>
          </p:cNvSpPr>
          <p:nvPr>
            <p:ph idx="1"/>
          </p:nvPr>
        </p:nvSpPr>
        <p:spPr>
          <a:xfrm>
            <a:off x="990600" y="685800"/>
            <a:ext cx="7924800" cy="5791200"/>
          </a:xfrm>
        </p:spPr>
        <p:txBody>
          <a:bodyPr>
            <a:normAutofit fontScale="25000" lnSpcReduction="20000"/>
          </a:bodyPr>
          <a:lstStyle/>
          <a:p>
            <a:r>
              <a:rPr lang="en-US" sz="8000" b="1" dirty="0"/>
              <a:t>Sexual Violence </a:t>
            </a:r>
            <a:r>
              <a:rPr lang="en-US" sz="8000" dirty="0"/>
              <a:t>– physical sexual acts perpetrated against a person’s will or when a person is incapable of giving consent.   A number of different acts falls into the category of sexual violence, including sexual assault, sexual battery, sexual abuse, sexual coercion, and sexual exploitation. </a:t>
            </a:r>
            <a:endParaRPr lang="en-US" sz="8000" dirty="0" smtClean="0"/>
          </a:p>
          <a:p>
            <a:pPr marL="82296" indent="0">
              <a:buNone/>
            </a:pPr>
            <a:endParaRPr lang="en-US" sz="2900" dirty="0"/>
          </a:p>
          <a:p>
            <a:r>
              <a:rPr lang="en-US" sz="8000" b="1" dirty="0" smtClean="0"/>
              <a:t>Sexual Harassment </a:t>
            </a:r>
            <a:r>
              <a:rPr lang="en-US" sz="8000" dirty="0" smtClean="0"/>
              <a:t>is a </a:t>
            </a:r>
            <a:r>
              <a:rPr lang="en-US" sz="8000" dirty="0"/>
              <a:t>form of sex discrimination. Unwelcome sexual advances, requests for </a:t>
            </a:r>
            <a:r>
              <a:rPr lang="en-US" sz="8000" dirty="0" smtClean="0"/>
              <a:t>sexual </a:t>
            </a:r>
            <a:r>
              <a:rPr lang="en-US" sz="8000" dirty="0"/>
              <a:t>favors and other verbal, nonverbal or physical conduct of a sexual nature constitute sexual </a:t>
            </a:r>
            <a:r>
              <a:rPr lang="en-US" sz="8000" dirty="0" smtClean="0"/>
              <a:t>harassment </a:t>
            </a:r>
            <a:r>
              <a:rPr lang="en-US" sz="8000" dirty="0"/>
              <a:t>when this conduct is so severe, persistent or pervasive that it explicitly or implicitly </a:t>
            </a:r>
            <a:r>
              <a:rPr lang="en-US" sz="8000" dirty="0" smtClean="0"/>
              <a:t>affects </a:t>
            </a:r>
            <a:r>
              <a:rPr lang="en-US" sz="8000" dirty="0"/>
              <a:t>an </a:t>
            </a:r>
            <a:r>
              <a:rPr lang="en-US" sz="8000" dirty="0" smtClean="0"/>
              <a:t>individual's </a:t>
            </a:r>
            <a:r>
              <a:rPr lang="en-US" sz="8000" dirty="0"/>
              <a:t>employment, unreasonably interferes with </a:t>
            </a:r>
            <a:r>
              <a:rPr lang="en-US" sz="8000" dirty="0" smtClean="0"/>
              <a:t>an individual's </a:t>
            </a:r>
            <a:r>
              <a:rPr lang="en-US" sz="8000" dirty="0"/>
              <a:t>work or </a:t>
            </a:r>
            <a:r>
              <a:rPr lang="en-US" sz="8000" dirty="0" smtClean="0"/>
              <a:t>educational </a:t>
            </a:r>
            <a:r>
              <a:rPr lang="en-US" sz="8000" dirty="0"/>
              <a:t>performance, or creates an intimidating or hostile work or educational environment. </a:t>
            </a:r>
            <a:r>
              <a:rPr lang="en-US" sz="8000" dirty="0" smtClean="0"/>
              <a:t>  Unwelcome </a:t>
            </a:r>
            <a:r>
              <a:rPr lang="en-US" sz="8000" dirty="0"/>
              <a:t>means that an individual did not request or invite it and considers the </a:t>
            </a:r>
            <a:r>
              <a:rPr lang="en-US" sz="8000" dirty="0" smtClean="0"/>
              <a:t>conduct </a:t>
            </a:r>
            <a:r>
              <a:rPr lang="en-US" sz="8000" dirty="0"/>
              <a:t>to be </a:t>
            </a:r>
            <a:r>
              <a:rPr lang="en-US" sz="8000" dirty="0" smtClean="0"/>
              <a:t>undesirable </a:t>
            </a:r>
            <a:r>
              <a:rPr lang="en-US" sz="8000" dirty="0"/>
              <a:t>or offensive. Submission to the conduct or failure to complain does not always mean </a:t>
            </a:r>
            <a:r>
              <a:rPr lang="en-US" sz="8000" dirty="0" smtClean="0"/>
              <a:t>that </a:t>
            </a:r>
            <a:r>
              <a:rPr lang="en-US" sz="8000" dirty="0"/>
              <a:t>the conduct was welcome</a:t>
            </a:r>
            <a:r>
              <a:rPr lang="en-US" sz="8000" dirty="0" smtClean="0"/>
              <a:t>.  Sexual </a:t>
            </a:r>
            <a:r>
              <a:rPr lang="en-US" sz="8000" dirty="0"/>
              <a:t>harassment may be quid pro quo (“this for that”) or may </a:t>
            </a:r>
            <a:r>
              <a:rPr lang="en-US" sz="8000" dirty="0" smtClean="0"/>
              <a:t>constitute </a:t>
            </a:r>
            <a:r>
              <a:rPr lang="en-US" sz="8000" dirty="0"/>
              <a:t>a hostile environment. </a:t>
            </a:r>
            <a:r>
              <a:rPr lang="en-US" sz="8000" dirty="0" smtClean="0"/>
              <a:t>  Sexual </a:t>
            </a:r>
            <a:r>
              <a:rPr lang="en-US" sz="8000" dirty="0"/>
              <a:t>harassment </a:t>
            </a:r>
            <a:r>
              <a:rPr lang="en-US" sz="8000" dirty="0" smtClean="0"/>
              <a:t>includes non - consensual </a:t>
            </a:r>
            <a:r>
              <a:rPr lang="en-US" sz="8000" dirty="0"/>
              <a:t>sexual contact, </a:t>
            </a:r>
            <a:r>
              <a:rPr lang="en-US" sz="8000" dirty="0" smtClean="0"/>
              <a:t>sexual assault, sexual exploitation, </a:t>
            </a:r>
            <a:r>
              <a:rPr lang="en-US" sz="8000" dirty="0"/>
              <a:t>and </a:t>
            </a:r>
            <a:r>
              <a:rPr lang="en-US" sz="8000" dirty="0" smtClean="0"/>
              <a:t>stalking</a:t>
            </a:r>
            <a:r>
              <a:rPr lang="en-US" sz="8000" dirty="0"/>
              <a:t>, dating violence, and domestic violence </a:t>
            </a:r>
            <a:r>
              <a:rPr lang="en-US" sz="8000" dirty="0" smtClean="0"/>
              <a:t>when based on sex.</a:t>
            </a:r>
            <a:r>
              <a:rPr lang="en-US" sz="2000" dirty="0"/>
              <a:t> </a:t>
            </a:r>
            <a:r>
              <a:rPr lang="en-US" sz="2000" dirty="0" smtClean="0"/>
              <a:t> </a:t>
            </a:r>
            <a:r>
              <a:rPr lang="en-US" sz="8000" b="1" dirty="0" smtClean="0"/>
              <a:t>Federal law prohibits sexual harassment of college students whether the harasser is an employee, another student or a third party.</a:t>
            </a:r>
          </a:p>
          <a:p>
            <a:endParaRPr lang="en-US" sz="2800" dirty="0" smtClean="0"/>
          </a:p>
        </p:txBody>
      </p:sp>
    </p:spTree>
    <p:custDataLst>
      <p:tags r:id="rId1"/>
    </p:custDataLst>
    <p:extLst>
      <p:ext uri="{BB962C8B-B14F-4D97-AF65-F5344CB8AC3E}">
        <p14:creationId xmlns:p14="http://schemas.microsoft.com/office/powerpoint/2010/main" val="12372451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Autofit/>
          </a:bodyPr>
          <a:lstStyle/>
          <a:p>
            <a:r>
              <a:rPr lang="en-US" sz="3200" dirty="0" smtClean="0"/>
              <a:t>Reporting Sexual Violence and Harassment</a:t>
            </a:r>
            <a:endParaRPr lang="en-US" sz="3200" dirty="0"/>
          </a:p>
        </p:txBody>
      </p:sp>
      <p:sp>
        <p:nvSpPr>
          <p:cNvPr id="3" name="Content Placeholder 2"/>
          <p:cNvSpPr>
            <a:spLocks noGrp="1"/>
          </p:cNvSpPr>
          <p:nvPr>
            <p:ph idx="1"/>
          </p:nvPr>
        </p:nvSpPr>
        <p:spPr>
          <a:xfrm>
            <a:off x="838200" y="1447800"/>
            <a:ext cx="8095488" cy="5029200"/>
          </a:xfrm>
        </p:spPr>
        <p:txBody>
          <a:bodyPr>
            <a:normAutofit lnSpcReduction="10000"/>
          </a:bodyPr>
          <a:lstStyle/>
          <a:p>
            <a:r>
              <a:rPr lang="en-US" sz="2000" dirty="0" smtClean="0"/>
              <a:t>West Texas A&amp;M University provides equal opportunity to all employees, students, applicants for employment, and the public regardless of race, color, religion, sex, national origin, disability, age, genetic information or veteran status.  </a:t>
            </a:r>
            <a:r>
              <a:rPr lang="en-US" sz="2000" b="1" dirty="0" smtClean="0"/>
              <a:t>West Texas A&amp;M University will promptly and thoroughly investigate all complaints of discrimination, sexual harassment, and related retaliation in accordance with applicable federal and state laws,  Texas A&amp;M University System Policy 08.01 and Regulation 08.01.01, and university rules and/or procedures.</a:t>
            </a:r>
          </a:p>
          <a:p>
            <a:pPr>
              <a:buNone/>
            </a:pPr>
            <a:endParaRPr lang="en-US" sz="2000" dirty="0" smtClean="0"/>
          </a:p>
          <a:p>
            <a:r>
              <a:rPr lang="en-US" sz="2200" b="1" dirty="0" smtClean="0"/>
              <a:t>Any member of the campus community or public who witness, are subjected to, or are informed about incidents of discrimination, sexual harassment, and/or related retaliation involving faculty, staff, or students should contact </a:t>
            </a:r>
            <a:r>
              <a:rPr lang="en-US" sz="2200" b="1" u="sng" dirty="0" smtClean="0"/>
              <a:t>Becky Lopez</a:t>
            </a:r>
            <a:r>
              <a:rPr lang="en-US" sz="2200" b="1" dirty="0" smtClean="0"/>
              <a:t>, 2501 4th Avenue, Canyon, Texas, (806) 651-3199.</a:t>
            </a:r>
            <a:endParaRPr lang="en-US" sz="2200" b="1" dirty="0"/>
          </a:p>
        </p:txBody>
      </p:sp>
    </p:spTree>
    <p:custDataLst>
      <p:tags r:id="rId1"/>
    </p:custDataLst>
    <p:extLst>
      <p:ext uri="{BB962C8B-B14F-4D97-AF65-F5344CB8AC3E}">
        <p14:creationId xmlns:p14="http://schemas.microsoft.com/office/powerpoint/2010/main" val="9779109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0" y="0"/>
            <a:ext cx="5334000" cy="533400"/>
          </a:xfrm>
        </p:spPr>
        <p:txBody>
          <a:bodyPr/>
          <a:lstStyle/>
          <a:p>
            <a:pPr eaLnBrk="1" hangingPunct="1"/>
            <a:r>
              <a:rPr lang="en-US" sz="2400" b="1" dirty="0" smtClean="0"/>
              <a:t>Sexual Violence-Sexual Harassment</a:t>
            </a:r>
          </a:p>
        </p:txBody>
      </p:sp>
      <p:sp>
        <p:nvSpPr>
          <p:cNvPr id="87042" name="Rectangle 3"/>
          <p:cNvSpPr>
            <a:spLocks noGrp="1" noChangeArrowheads="1"/>
          </p:cNvSpPr>
          <p:nvPr>
            <p:ph idx="1"/>
          </p:nvPr>
        </p:nvSpPr>
        <p:spPr>
          <a:xfrm>
            <a:off x="1066800" y="609600"/>
            <a:ext cx="7848600" cy="6096000"/>
          </a:xfrm>
        </p:spPr>
        <p:txBody>
          <a:bodyPr>
            <a:normAutofit/>
          </a:bodyPr>
          <a:lstStyle/>
          <a:p>
            <a:pPr eaLnBrk="1" hangingPunct="1">
              <a:buNone/>
            </a:pPr>
            <a:r>
              <a:rPr lang="en-US" sz="2000" b="1" dirty="0" smtClean="0"/>
              <a:t>If you have been Sexually Assaulted</a:t>
            </a:r>
          </a:p>
          <a:p>
            <a:pPr eaLnBrk="1" hangingPunct="1">
              <a:buNone/>
            </a:pPr>
            <a:endParaRPr lang="en-US" sz="2000" b="1" dirty="0" smtClean="0"/>
          </a:p>
          <a:p>
            <a:pPr eaLnBrk="1" hangingPunct="1"/>
            <a:r>
              <a:rPr lang="en-US" sz="2000" dirty="0" smtClean="0"/>
              <a:t>Find a safe environment</a:t>
            </a:r>
          </a:p>
          <a:p>
            <a:pPr eaLnBrk="1" hangingPunct="1"/>
            <a:r>
              <a:rPr lang="en-US" sz="2000" dirty="0" smtClean="0"/>
              <a:t>Preserve the evidence of attack</a:t>
            </a:r>
          </a:p>
          <a:p>
            <a:pPr eaLnBrk="1" hangingPunct="1"/>
            <a:r>
              <a:rPr lang="en-US" sz="2000" dirty="0" smtClean="0"/>
              <a:t>Report the attack as soon as possible </a:t>
            </a:r>
          </a:p>
          <a:p>
            <a:pPr eaLnBrk="1" hangingPunct="1"/>
            <a:r>
              <a:rPr lang="en-US" sz="2000" dirty="0" smtClean="0"/>
              <a:t>Seek medical attention</a:t>
            </a:r>
          </a:p>
          <a:p>
            <a:pPr eaLnBrk="1" hangingPunct="1"/>
            <a:r>
              <a:rPr lang="en-US" sz="2000" dirty="0" smtClean="0"/>
              <a:t>Find out about your resources: </a:t>
            </a:r>
          </a:p>
          <a:p>
            <a:pPr eaLnBrk="1" hangingPunct="1">
              <a:buNone/>
            </a:pPr>
            <a:r>
              <a:rPr lang="en-US" sz="2000" dirty="0" smtClean="0"/>
              <a:t>	</a:t>
            </a:r>
            <a:r>
              <a:rPr lang="en-US" sz="2000" b="1" u="sng" dirty="0" smtClean="0"/>
              <a:t>Contact WT’s Victim’s Assistance Coordinator at #651-2307</a:t>
            </a:r>
          </a:p>
          <a:p>
            <a:pPr eaLnBrk="1" hangingPunct="1">
              <a:buNone/>
            </a:pPr>
            <a:endParaRPr lang="en-US" sz="2000" dirty="0" smtClean="0"/>
          </a:p>
          <a:p>
            <a:pPr>
              <a:buNone/>
            </a:pPr>
            <a:r>
              <a:rPr lang="en-US" sz="2000" b="1" dirty="0" smtClean="0"/>
              <a:t>Helping Victims</a:t>
            </a:r>
          </a:p>
          <a:p>
            <a:pPr>
              <a:buNone/>
            </a:pPr>
            <a:endParaRPr lang="en-US" sz="2000" b="1" dirty="0" smtClean="0"/>
          </a:p>
          <a:p>
            <a:r>
              <a:rPr lang="en-US" sz="2000" dirty="0" smtClean="0"/>
              <a:t>Let victims make decisions</a:t>
            </a:r>
          </a:p>
          <a:p>
            <a:r>
              <a:rPr lang="en-US" sz="2000" dirty="0" smtClean="0"/>
              <a:t>Listen with patience</a:t>
            </a:r>
          </a:p>
          <a:p>
            <a:r>
              <a:rPr lang="en-US" sz="2000" b="1" dirty="0" smtClean="0"/>
              <a:t>Active Listening</a:t>
            </a:r>
          </a:p>
          <a:p>
            <a:r>
              <a:rPr lang="en-US" sz="2000" b="1" dirty="0" smtClean="0"/>
              <a:t>Provide victims with information and referrals</a:t>
            </a:r>
          </a:p>
          <a:p>
            <a:pPr eaLnBrk="1" hangingPunct="1">
              <a:buNone/>
            </a:pPr>
            <a:endParaRPr lang="en-US" sz="2400" dirty="0" smtClean="0"/>
          </a:p>
          <a:p>
            <a:pPr eaLnBrk="1" hangingPunct="1">
              <a:buNone/>
            </a:pPr>
            <a:endParaRPr lang="en-US" sz="2400" dirty="0" smtClean="0"/>
          </a:p>
          <a:p>
            <a:pPr eaLnBrk="1" hangingPunct="1">
              <a:buNone/>
            </a:pPr>
            <a:endParaRPr lang="en-US" sz="2400" dirty="0" smtClean="0"/>
          </a:p>
          <a:p>
            <a:pPr eaLnBrk="1" hangingPunct="1">
              <a:buNone/>
            </a:pPr>
            <a:endParaRPr lang="en-US" sz="24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0" y="0"/>
            <a:ext cx="5181600" cy="609600"/>
          </a:xfrm>
        </p:spPr>
        <p:txBody>
          <a:bodyPr>
            <a:normAutofit fontScale="90000"/>
          </a:bodyPr>
          <a:lstStyle/>
          <a:p>
            <a:pPr eaLnBrk="1" hangingPunct="1"/>
            <a:r>
              <a:rPr lang="en-US" sz="2400" b="1" dirty="0" smtClean="0"/>
              <a:t>Sexual Violence-Sexual Harassment</a:t>
            </a:r>
          </a:p>
        </p:txBody>
      </p:sp>
      <p:sp>
        <p:nvSpPr>
          <p:cNvPr id="89090" name="Rectangle 3"/>
          <p:cNvSpPr>
            <a:spLocks noGrp="1" noChangeArrowheads="1"/>
          </p:cNvSpPr>
          <p:nvPr>
            <p:ph idx="1"/>
          </p:nvPr>
        </p:nvSpPr>
        <p:spPr>
          <a:xfrm>
            <a:off x="1066800" y="762000"/>
            <a:ext cx="7924800" cy="5257800"/>
          </a:xfrm>
        </p:spPr>
        <p:txBody>
          <a:bodyPr>
            <a:normAutofit/>
          </a:bodyPr>
          <a:lstStyle/>
          <a:p>
            <a:pPr>
              <a:buFontTx/>
              <a:buNone/>
            </a:pPr>
            <a:r>
              <a:rPr lang="en-US" sz="2400" b="1" dirty="0" smtClean="0"/>
              <a:t>How to Reduce the Risk of Sexual Assault</a:t>
            </a:r>
          </a:p>
          <a:p>
            <a:pPr algn="ctr">
              <a:buFontTx/>
              <a:buNone/>
            </a:pPr>
            <a:endParaRPr lang="en-US" sz="1600" dirty="0" smtClean="0"/>
          </a:p>
          <a:p>
            <a:r>
              <a:rPr lang="en-US" sz="2800" dirty="0" smtClean="0"/>
              <a:t>Educate Yourself</a:t>
            </a:r>
          </a:p>
          <a:p>
            <a:r>
              <a:rPr lang="en-US" sz="2800" dirty="0" smtClean="0"/>
              <a:t>Look out for friends</a:t>
            </a:r>
          </a:p>
          <a:p>
            <a:r>
              <a:rPr lang="en-US" sz="2800" dirty="0" smtClean="0"/>
              <a:t>Stay in Groups</a:t>
            </a:r>
          </a:p>
          <a:p>
            <a:r>
              <a:rPr lang="en-US" sz="2800" dirty="0" smtClean="0"/>
              <a:t>Never be alone with someone you don’t know</a:t>
            </a:r>
          </a:p>
          <a:p>
            <a:r>
              <a:rPr lang="en-US" sz="2800" dirty="0" smtClean="0"/>
              <a:t>Decide what your limits are and communicate them clearly</a:t>
            </a:r>
          </a:p>
          <a:p>
            <a:r>
              <a:rPr lang="en-US" sz="2800" dirty="0" smtClean="0"/>
              <a:t>Do not assume anything</a:t>
            </a:r>
          </a:p>
          <a:p>
            <a:r>
              <a:rPr lang="en-US" sz="2800" u="sng" dirty="0" smtClean="0"/>
              <a:t>TRUST YOUR INSTINCTS</a:t>
            </a:r>
          </a:p>
          <a:p>
            <a:r>
              <a:rPr lang="en-US" sz="2800" b="1" dirty="0"/>
              <a:t>Never leave drinks unattended</a:t>
            </a:r>
          </a:p>
          <a:p>
            <a:pPr marL="82296" indent="0">
              <a:buNone/>
            </a:pPr>
            <a:endParaRPr lang="en-US" sz="2800" u="sng" dirty="0" smtClean="0"/>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endParaRPr lang="en-US" sz="28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381000"/>
            <a:ext cx="7498080" cy="4800600"/>
          </a:xfrm>
        </p:spPr>
        <p:txBody>
          <a:bodyPr>
            <a:normAutofit/>
          </a:bodyPr>
          <a:lstStyle/>
          <a:p>
            <a:pPr>
              <a:buNone/>
            </a:pPr>
            <a:r>
              <a:rPr lang="en-US" dirty="0" smtClean="0"/>
              <a:t>			Watch Your Drink!!!</a:t>
            </a:r>
          </a:p>
          <a:p>
            <a:pPr>
              <a:buNone/>
            </a:pPr>
            <a:endParaRPr lang="en-US" dirty="0" smtClean="0"/>
          </a:p>
          <a:p>
            <a:r>
              <a:rPr lang="en-US" dirty="0" smtClean="0"/>
              <a:t>Keep an eye on your friends’ drinks</a:t>
            </a:r>
          </a:p>
          <a:p>
            <a:r>
              <a:rPr lang="en-US" dirty="0" smtClean="0"/>
              <a:t>Date rape drugs can happen</a:t>
            </a:r>
          </a:p>
          <a:p>
            <a:r>
              <a:rPr lang="en-US" dirty="0" smtClean="0"/>
              <a:t>If you think you’ve consumed a drink containing a date rape drug:</a:t>
            </a:r>
          </a:p>
          <a:p>
            <a:pPr>
              <a:buNone/>
            </a:pPr>
            <a:r>
              <a:rPr lang="en-US" dirty="0" smtClean="0"/>
              <a:t>		- Call 911</a:t>
            </a:r>
          </a:p>
          <a:p>
            <a:pPr>
              <a:buNone/>
            </a:pPr>
            <a:r>
              <a:rPr lang="en-US" dirty="0" smtClean="0"/>
              <a:t>		- Get to a hospital quickly</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0"/>
            <a:ext cx="5181600" cy="685800"/>
          </a:xfrm>
        </p:spPr>
        <p:txBody>
          <a:bodyPr/>
          <a:lstStyle/>
          <a:p>
            <a:pPr eaLnBrk="1" hangingPunct="1"/>
            <a:r>
              <a:rPr lang="en-US" sz="2400" b="1" dirty="0"/>
              <a:t>Risk Management Concepts</a:t>
            </a:r>
          </a:p>
        </p:txBody>
      </p:sp>
      <p:sp>
        <p:nvSpPr>
          <p:cNvPr id="8195" name="Rectangle 3"/>
          <p:cNvSpPr>
            <a:spLocks noGrp="1" noChangeArrowheads="1"/>
          </p:cNvSpPr>
          <p:nvPr>
            <p:ph type="body" idx="4294967295"/>
          </p:nvPr>
        </p:nvSpPr>
        <p:spPr>
          <a:xfrm>
            <a:off x="152400" y="1143000"/>
            <a:ext cx="8610600" cy="6172200"/>
          </a:xfrm>
        </p:spPr>
        <p:txBody>
          <a:bodyPr/>
          <a:lstStyle/>
          <a:p>
            <a:pPr eaLnBrk="1" hangingPunct="1"/>
            <a:r>
              <a:rPr lang="en-US" sz="3600" u="sng" dirty="0"/>
              <a:t>Identify</a:t>
            </a:r>
            <a:r>
              <a:rPr lang="en-US" sz="3600" dirty="0"/>
              <a:t> risky behavior and activities</a:t>
            </a:r>
          </a:p>
          <a:p>
            <a:pPr eaLnBrk="1" hangingPunct="1"/>
            <a:r>
              <a:rPr lang="en-US" sz="3600" u="sng" dirty="0"/>
              <a:t>Assess</a:t>
            </a:r>
            <a:r>
              <a:rPr lang="en-US" sz="3600" dirty="0"/>
              <a:t> the probability of adverse outcomes </a:t>
            </a:r>
          </a:p>
          <a:p>
            <a:pPr eaLnBrk="1" hangingPunct="1"/>
            <a:r>
              <a:rPr lang="en-US" sz="3600" b="1" dirty="0" smtClean="0"/>
              <a:t>Implement </a:t>
            </a:r>
            <a:r>
              <a:rPr lang="en-US" sz="3600" b="1" dirty="0"/>
              <a:t>controls to eliminate or reduce the risk </a:t>
            </a:r>
          </a:p>
          <a:p>
            <a:r>
              <a:rPr lang="en-US" sz="3600" dirty="0" smtClean="0"/>
              <a:t>Reassess the activity after the risks have been managed </a:t>
            </a:r>
            <a:r>
              <a:rPr lang="en-US" sz="1100" dirty="0" smtClean="0"/>
              <a:t>(Source: Georgia Institute of Technology, 2002)</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05000"/>
            <a:ext cx="7498080" cy="1143000"/>
          </a:xfrm>
        </p:spPr>
        <p:txBody>
          <a:bodyPr>
            <a:normAutofit/>
          </a:bodyPr>
          <a:lstStyle/>
          <a:p>
            <a:r>
              <a:rPr lang="en-US" sz="6600" dirty="0" smtClean="0"/>
              <a:t>The Clery Act</a:t>
            </a:r>
            <a:endParaRPr lang="en-US" sz="6600" dirty="0"/>
          </a:p>
        </p:txBody>
      </p:sp>
    </p:spTree>
    <p:extLst>
      <p:ext uri="{BB962C8B-B14F-4D97-AF65-F5344CB8AC3E}">
        <p14:creationId xmlns:p14="http://schemas.microsoft.com/office/powerpoint/2010/main" val="8006916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533400"/>
            <a:ext cx="5181600" cy="4093428"/>
          </a:xfrm>
          <a:prstGeom prst="rect">
            <a:avLst/>
          </a:prstGeom>
        </p:spPr>
        <p:txBody>
          <a:bodyPr wrap="square">
            <a:spAutoFit/>
          </a:bodyPr>
          <a:lstStyle/>
          <a:p>
            <a:pPr marL="285750" indent="-285750">
              <a:buFont typeface="Courier New" panose="02070309020205020404" pitchFamily="49" charset="0"/>
              <a:buChar char="o"/>
            </a:pPr>
            <a:r>
              <a:rPr lang="en-US" dirty="0"/>
              <a:t>In  1986 she was sexually assaulted, strangled, murdered </a:t>
            </a:r>
          </a:p>
          <a:p>
            <a:pPr marL="285750" indent="-285750">
              <a:buFont typeface="Courier New" panose="02070309020205020404" pitchFamily="49" charset="0"/>
              <a:buChar char="o"/>
            </a:pPr>
            <a:r>
              <a:rPr lang="en-US" dirty="0"/>
              <a:t>Perpetrator was a student that entered the hall with the intent to burglarize rooms</a:t>
            </a:r>
          </a:p>
          <a:p>
            <a:pPr marL="285750" indent="-285750">
              <a:buFont typeface="Courier New" panose="02070309020205020404" pitchFamily="49" charset="0"/>
              <a:buChar char="o"/>
            </a:pPr>
            <a:r>
              <a:rPr lang="en-US" dirty="0" smtClean="0"/>
              <a:t>181 </a:t>
            </a:r>
            <a:r>
              <a:rPr lang="en-US" dirty="0"/>
              <a:t>situations of auto-locking doors being propped open reported from her Hall</a:t>
            </a:r>
          </a:p>
          <a:p>
            <a:pPr marL="285750" indent="-285750">
              <a:buFont typeface="Courier New" panose="02070309020205020404" pitchFamily="49" charset="0"/>
              <a:buChar char="o"/>
            </a:pPr>
            <a:r>
              <a:rPr lang="en-US" dirty="0"/>
              <a:t>38 violent crimes reported on the Lehigh campus in prior three years, not reported to the community</a:t>
            </a:r>
          </a:p>
          <a:p>
            <a:pPr marL="285750" indent="-285750">
              <a:buFont typeface="Courier New" panose="02070309020205020404" pitchFamily="49" charset="0"/>
              <a:buChar char="o"/>
            </a:pPr>
            <a:r>
              <a:rPr lang="en-US" dirty="0" smtClean="0"/>
              <a:t>Resident </a:t>
            </a:r>
            <a:r>
              <a:rPr lang="en-US" dirty="0"/>
              <a:t>hall room left unlocked for roommate</a:t>
            </a:r>
          </a:p>
          <a:p>
            <a:pPr marL="285750" indent="-285750">
              <a:buFont typeface="Courier New" panose="02070309020205020404" pitchFamily="49" charset="0"/>
              <a:buChar char="o"/>
            </a:pPr>
            <a:r>
              <a:rPr lang="en-US" dirty="0"/>
              <a:t>Congress enacted the Clery Act in 1990</a:t>
            </a:r>
          </a:p>
          <a:p>
            <a:pPr marL="285750" indent="-285750">
              <a:buFont typeface="Courier New" panose="02070309020205020404" pitchFamily="49" charset="0"/>
              <a:buChar char="o"/>
            </a:pPr>
            <a:endParaRPr lang="en-US" dirty="0"/>
          </a:p>
        </p:txBody>
      </p:sp>
      <p:sp>
        <p:nvSpPr>
          <p:cNvPr id="3" name="Rectangle 2"/>
          <p:cNvSpPr/>
          <p:nvPr/>
        </p:nvSpPr>
        <p:spPr>
          <a:xfrm>
            <a:off x="3962400" y="4876800"/>
            <a:ext cx="4876800" cy="1323439"/>
          </a:xfrm>
          <a:prstGeom prst="rect">
            <a:avLst/>
          </a:prstGeom>
        </p:spPr>
        <p:txBody>
          <a:bodyPr wrap="square">
            <a:spAutoFit/>
          </a:bodyPr>
          <a:lstStyle/>
          <a:p>
            <a:pPr lvl="0"/>
            <a:r>
              <a:rPr lang="en-US" sz="4000" b="1" dirty="0">
                <a:solidFill>
                  <a:srgbClr val="303030"/>
                </a:solidFill>
              </a:rPr>
              <a:t>Why we have the Clery Act: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0859" b="10859"/>
          <a:stretch>
            <a:fillRect/>
          </a:stretch>
        </p:blipFill>
        <p:spPr bwMode="auto">
          <a:xfrm>
            <a:off x="441960" y="914400"/>
            <a:ext cx="25622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3429000"/>
            <a:ext cx="2562225" cy="2446824"/>
          </a:xfrm>
          <a:prstGeom prst="rect">
            <a:avLst/>
          </a:prstGeom>
        </p:spPr>
        <p:txBody>
          <a:bodyPr wrap="square">
            <a:spAutoFit/>
          </a:bodyPr>
          <a:lstStyle/>
          <a:p>
            <a:r>
              <a:rPr lang="en-US" sz="2100" b="1" dirty="0">
                <a:solidFill>
                  <a:srgbClr val="4F271C">
                    <a:satMod val="130000"/>
                  </a:srgbClr>
                </a:solidFill>
                <a:latin typeface="Gill Sans MT"/>
                <a:ea typeface="+mj-ea"/>
                <a:cs typeface="+mj-cs"/>
              </a:rPr>
              <a:t>Jeanne Clery</a:t>
            </a:r>
            <a:br>
              <a:rPr lang="en-US" sz="2100" b="1" dirty="0">
                <a:solidFill>
                  <a:srgbClr val="4F271C">
                    <a:satMod val="130000"/>
                  </a:srgbClr>
                </a:solidFill>
                <a:latin typeface="Gill Sans MT"/>
                <a:ea typeface="+mj-ea"/>
                <a:cs typeface="+mj-cs"/>
              </a:rPr>
            </a:br>
            <a:r>
              <a:rPr lang="en-US" b="1" dirty="0">
                <a:solidFill>
                  <a:srgbClr val="4F271C">
                    <a:satMod val="130000"/>
                  </a:srgbClr>
                </a:solidFill>
                <a:latin typeface="Gill Sans MT"/>
                <a:ea typeface="+mj-ea"/>
                <a:cs typeface="+mj-cs"/>
              </a:rPr>
              <a:t>19 year old</a:t>
            </a:r>
            <a:br>
              <a:rPr lang="en-US" b="1" dirty="0">
                <a:solidFill>
                  <a:srgbClr val="4F271C">
                    <a:satMod val="130000"/>
                  </a:srgbClr>
                </a:solidFill>
                <a:latin typeface="Gill Sans MT"/>
                <a:ea typeface="+mj-ea"/>
                <a:cs typeface="+mj-cs"/>
              </a:rPr>
            </a:br>
            <a:r>
              <a:rPr lang="en-US" b="1" dirty="0">
                <a:solidFill>
                  <a:srgbClr val="4F271C">
                    <a:satMod val="130000"/>
                  </a:srgbClr>
                </a:solidFill>
                <a:latin typeface="Gill Sans MT"/>
                <a:ea typeface="+mj-ea"/>
                <a:cs typeface="+mj-cs"/>
              </a:rPr>
              <a:t>Freshman</a:t>
            </a:r>
            <a:br>
              <a:rPr lang="en-US" b="1" dirty="0">
                <a:solidFill>
                  <a:srgbClr val="4F271C">
                    <a:satMod val="130000"/>
                  </a:srgbClr>
                </a:solidFill>
                <a:latin typeface="Gill Sans MT"/>
                <a:ea typeface="+mj-ea"/>
                <a:cs typeface="+mj-cs"/>
              </a:rPr>
            </a:br>
            <a:r>
              <a:rPr lang="en-US" b="1" dirty="0">
                <a:solidFill>
                  <a:srgbClr val="4F271C">
                    <a:satMod val="130000"/>
                  </a:srgbClr>
                </a:solidFill>
                <a:latin typeface="Gill Sans MT"/>
                <a:ea typeface="+mj-ea"/>
                <a:cs typeface="+mj-cs"/>
              </a:rPr>
              <a:t>Lehigh University</a:t>
            </a:r>
            <a:br>
              <a:rPr lang="en-US" b="1" dirty="0">
                <a:solidFill>
                  <a:srgbClr val="4F271C">
                    <a:satMod val="130000"/>
                  </a:srgbClr>
                </a:solidFill>
                <a:latin typeface="Gill Sans MT"/>
                <a:ea typeface="+mj-ea"/>
                <a:cs typeface="+mj-cs"/>
              </a:rPr>
            </a:br>
            <a:r>
              <a:rPr lang="en-US" sz="1800" b="1" dirty="0">
                <a:solidFill>
                  <a:srgbClr val="4F271C">
                    <a:satMod val="130000"/>
                  </a:srgbClr>
                </a:solidFill>
                <a:latin typeface="Gill Sans MT"/>
                <a:ea typeface="+mj-ea"/>
                <a:cs typeface="+mj-cs"/>
              </a:rPr>
              <a:t>She was a good student, well-liked, athletic, and had an infectious laugh.</a:t>
            </a:r>
            <a:endParaRPr lang="en-US" dirty="0"/>
          </a:p>
        </p:txBody>
      </p:sp>
    </p:spTree>
    <p:extLst>
      <p:ext uri="{BB962C8B-B14F-4D97-AF65-F5344CB8AC3E}">
        <p14:creationId xmlns:p14="http://schemas.microsoft.com/office/powerpoint/2010/main" val="14407939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1143000"/>
          </a:xfrm>
        </p:spPr>
        <p:txBody>
          <a:bodyPr>
            <a:normAutofit fontScale="90000"/>
          </a:bodyPr>
          <a:lstStyle/>
          <a:p>
            <a:r>
              <a:rPr lang="en-US" sz="3600" b="1" dirty="0" smtClean="0"/>
              <a:t>Clery Act Federal Mandated Responsibilities</a:t>
            </a:r>
            <a:endParaRPr lang="en-US" sz="3600" b="1" dirty="0"/>
          </a:p>
        </p:txBody>
      </p:sp>
      <p:sp>
        <p:nvSpPr>
          <p:cNvPr id="3" name="Content Placeholder 2"/>
          <p:cNvSpPr>
            <a:spLocks noGrp="1"/>
          </p:cNvSpPr>
          <p:nvPr>
            <p:ph idx="1"/>
          </p:nvPr>
        </p:nvSpPr>
        <p:spPr>
          <a:xfrm>
            <a:off x="228600" y="1447800"/>
            <a:ext cx="8705088" cy="4800600"/>
          </a:xfrm>
        </p:spPr>
        <p:txBody>
          <a:bodyPr>
            <a:normAutofit lnSpcReduction="10000"/>
          </a:bodyPr>
          <a:lstStyle/>
          <a:p>
            <a:r>
              <a:rPr lang="en-US" dirty="0" smtClean="0"/>
              <a:t>Educate students in primary prevention, ongoing prevention and awareness of sexual assault, stalking, dating and domestic violence</a:t>
            </a:r>
          </a:p>
          <a:p>
            <a:r>
              <a:rPr lang="en-US" dirty="0" smtClean="0"/>
              <a:t>Be an active bystander</a:t>
            </a:r>
          </a:p>
          <a:p>
            <a:r>
              <a:rPr lang="en-US" dirty="0" smtClean="0"/>
              <a:t>Know how to reduce your risk</a:t>
            </a:r>
          </a:p>
          <a:p>
            <a:r>
              <a:rPr lang="en-US" dirty="0"/>
              <a:t>Review Campus Security and Fire Safety Report </a:t>
            </a:r>
            <a:r>
              <a:rPr lang="en-US" dirty="0" smtClean="0">
                <a:hlinkClick r:id="rId3"/>
              </a:rPr>
              <a:t>www.wtamu.edu/reports</a:t>
            </a:r>
            <a:r>
              <a:rPr lang="en-US" dirty="0" smtClean="0"/>
              <a:t> </a:t>
            </a:r>
          </a:p>
          <a:p>
            <a:r>
              <a:rPr lang="en-US" dirty="0" smtClean="0"/>
              <a:t>Report crime associated with your organization for review to be included in annual security report</a:t>
            </a:r>
          </a:p>
          <a:p>
            <a:endParaRPr lang="en-US" dirty="0" smtClean="0"/>
          </a:p>
          <a:p>
            <a:endParaRPr lang="en-US" dirty="0"/>
          </a:p>
        </p:txBody>
      </p:sp>
    </p:spTree>
    <p:extLst>
      <p:ext uri="{BB962C8B-B14F-4D97-AF65-F5344CB8AC3E}">
        <p14:creationId xmlns:p14="http://schemas.microsoft.com/office/powerpoint/2010/main" val="42242231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8400"/>
            <a:ext cx="8229600" cy="54936"/>
          </a:xfrm>
        </p:spPr>
        <p:txBody>
          <a:bodyPr>
            <a:normAutofit fontScale="90000"/>
          </a:bodyPr>
          <a:lstStyle/>
          <a:p>
            <a:endParaRPr lang="en-US" dirty="0"/>
          </a:p>
        </p:txBody>
      </p:sp>
      <p:sp>
        <p:nvSpPr>
          <p:cNvPr id="3" name="Text Placeholder 2"/>
          <p:cNvSpPr>
            <a:spLocks noGrp="1"/>
          </p:cNvSpPr>
          <p:nvPr>
            <p:ph type="body" idx="1"/>
          </p:nvPr>
        </p:nvSpPr>
        <p:spPr/>
        <p:txBody>
          <a:bodyPr/>
          <a:lstStyle/>
          <a:p>
            <a:r>
              <a:rPr lang="en-US" dirty="0"/>
              <a:t>Campus Security Authority Function</a:t>
            </a:r>
          </a:p>
        </p:txBody>
      </p:sp>
      <p:sp>
        <p:nvSpPr>
          <p:cNvPr id="4" name="Text Placeholder 3"/>
          <p:cNvSpPr>
            <a:spLocks noGrp="1"/>
          </p:cNvSpPr>
          <p:nvPr>
            <p:ph type="body" sz="half" idx="3"/>
          </p:nvPr>
        </p:nvSpPr>
        <p:spPr/>
        <p:txBody>
          <a:bodyPr/>
          <a:lstStyle/>
          <a:p>
            <a:r>
              <a:rPr lang="en-US" dirty="0"/>
              <a:t>Criminal Offenses to Report</a:t>
            </a:r>
          </a:p>
        </p:txBody>
      </p:sp>
      <p:sp>
        <p:nvSpPr>
          <p:cNvPr id="5" name="Content Placeholder 4"/>
          <p:cNvSpPr>
            <a:spLocks noGrp="1"/>
          </p:cNvSpPr>
          <p:nvPr>
            <p:ph sz="quarter" idx="2"/>
          </p:nvPr>
        </p:nvSpPr>
        <p:spPr>
          <a:xfrm>
            <a:off x="457200" y="969336"/>
            <a:ext cx="4023360" cy="5279064"/>
          </a:xfrm>
        </p:spPr>
        <p:txBody>
          <a:bodyPr>
            <a:normAutofit/>
          </a:bodyPr>
          <a:lstStyle/>
          <a:p>
            <a:r>
              <a:rPr lang="en-US" sz="2800" dirty="0"/>
              <a:t>A CSA is </a:t>
            </a:r>
            <a:r>
              <a:rPr lang="en-US" sz="2800" dirty="0">
                <a:solidFill>
                  <a:srgbClr val="A10101"/>
                </a:solidFill>
              </a:rPr>
              <a:t>to report </a:t>
            </a:r>
            <a:r>
              <a:rPr lang="en-US" sz="2800" dirty="0"/>
              <a:t>to the official or office designated by the institution to collect crime report information, such as the campus police, those </a:t>
            </a:r>
            <a:r>
              <a:rPr lang="en-US" sz="2800" dirty="0">
                <a:solidFill>
                  <a:srgbClr val="A10101"/>
                </a:solidFill>
              </a:rPr>
              <a:t>allegations of Clery Act crimes </a:t>
            </a:r>
            <a:r>
              <a:rPr lang="en-US" sz="2800" dirty="0"/>
              <a:t>that he or she concludes were </a:t>
            </a:r>
            <a:r>
              <a:rPr lang="en-US" sz="2800" dirty="0">
                <a:solidFill>
                  <a:srgbClr val="A10101"/>
                </a:solidFill>
              </a:rPr>
              <a:t>made in good </a:t>
            </a:r>
            <a:r>
              <a:rPr lang="en-US" sz="2800" dirty="0" smtClean="0">
                <a:solidFill>
                  <a:srgbClr val="A10101"/>
                </a:solidFill>
              </a:rPr>
              <a:t>faith</a:t>
            </a:r>
            <a:endParaRPr lang="en-US" sz="2800" dirty="0">
              <a:solidFill>
                <a:srgbClr val="A10101"/>
              </a:solidFill>
            </a:endParaRPr>
          </a:p>
        </p:txBody>
      </p:sp>
      <p:sp>
        <p:nvSpPr>
          <p:cNvPr id="6" name="Content Placeholder 5"/>
          <p:cNvSpPr>
            <a:spLocks noGrp="1"/>
          </p:cNvSpPr>
          <p:nvPr>
            <p:ph sz="quarter" idx="4"/>
          </p:nvPr>
        </p:nvSpPr>
        <p:spPr>
          <a:xfrm>
            <a:off x="4663440" y="969336"/>
            <a:ext cx="4023360" cy="5355264"/>
          </a:xfrm>
        </p:spPr>
        <p:txBody>
          <a:bodyPr>
            <a:normAutofit fontScale="85000" lnSpcReduction="20000"/>
          </a:bodyPr>
          <a:lstStyle/>
          <a:p>
            <a:r>
              <a:rPr lang="en-US" dirty="0"/>
              <a:t>Murder/Non-negligent Manslaughter</a:t>
            </a:r>
          </a:p>
          <a:p>
            <a:r>
              <a:rPr lang="en-US" dirty="0"/>
              <a:t>Negligent Manslaughter</a:t>
            </a:r>
          </a:p>
          <a:p>
            <a:r>
              <a:rPr lang="en-US" dirty="0"/>
              <a:t>Sex Assault</a:t>
            </a:r>
          </a:p>
          <a:p>
            <a:pPr lvl="1"/>
            <a:r>
              <a:rPr lang="en-US" dirty="0"/>
              <a:t>Rape</a:t>
            </a:r>
          </a:p>
          <a:p>
            <a:pPr lvl="1"/>
            <a:r>
              <a:rPr lang="en-US" dirty="0"/>
              <a:t>Fondling</a:t>
            </a:r>
          </a:p>
          <a:p>
            <a:pPr lvl="1"/>
            <a:r>
              <a:rPr lang="en-US" dirty="0"/>
              <a:t>Incest</a:t>
            </a:r>
          </a:p>
          <a:p>
            <a:pPr lvl="1"/>
            <a:r>
              <a:rPr lang="en-US" dirty="0"/>
              <a:t>Statutory Rape</a:t>
            </a:r>
          </a:p>
          <a:p>
            <a:r>
              <a:rPr lang="en-US" dirty="0"/>
              <a:t>Robbery</a:t>
            </a:r>
          </a:p>
          <a:p>
            <a:r>
              <a:rPr lang="en-US" dirty="0"/>
              <a:t>Aggravated Assault</a:t>
            </a:r>
          </a:p>
          <a:p>
            <a:r>
              <a:rPr lang="en-US" dirty="0"/>
              <a:t>Burglary</a:t>
            </a:r>
          </a:p>
          <a:p>
            <a:r>
              <a:rPr lang="en-US" dirty="0"/>
              <a:t>Motor Vehicle Theft</a:t>
            </a:r>
          </a:p>
          <a:p>
            <a:r>
              <a:rPr lang="en-US" dirty="0"/>
              <a:t>Arson</a:t>
            </a:r>
          </a:p>
          <a:p>
            <a:r>
              <a:rPr lang="en-US" dirty="0"/>
              <a:t>Stalking</a:t>
            </a:r>
          </a:p>
          <a:p>
            <a:r>
              <a:rPr lang="en-US" dirty="0"/>
              <a:t>Dating Violence</a:t>
            </a:r>
          </a:p>
          <a:p>
            <a:r>
              <a:rPr lang="en-US" dirty="0"/>
              <a:t>Domestic </a:t>
            </a:r>
            <a:r>
              <a:rPr lang="en-US" dirty="0" smtClean="0"/>
              <a:t>Violence</a:t>
            </a:r>
            <a:endParaRPr lang="en-US" dirty="0"/>
          </a:p>
        </p:txBody>
      </p:sp>
    </p:spTree>
    <p:extLst>
      <p:ext uri="{BB962C8B-B14F-4D97-AF65-F5344CB8AC3E}">
        <p14:creationId xmlns:p14="http://schemas.microsoft.com/office/powerpoint/2010/main" val="28519148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Meri Lyn Odell</a:t>
            </a:r>
            <a:br>
              <a:rPr lang="en-US" dirty="0" smtClean="0"/>
            </a:br>
            <a:r>
              <a:rPr lang="en-US" dirty="0" smtClean="0"/>
              <a:t>Clery Coordinator</a:t>
            </a:r>
            <a:br>
              <a:rPr lang="en-US" dirty="0" smtClean="0"/>
            </a:br>
            <a:r>
              <a:rPr lang="en-US" cap="none" dirty="0" smtClean="0">
                <a:hlinkClick r:id="rId2"/>
              </a:rPr>
              <a:t>modell@wtamu.edu</a:t>
            </a:r>
            <a:r>
              <a:rPr lang="en-US" dirty="0" smtClean="0"/>
              <a:t/>
            </a:r>
            <a:br>
              <a:rPr lang="en-US" dirty="0" smtClean="0"/>
            </a:br>
            <a:r>
              <a:rPr lang="en-US" dirty="0" smtClean="0"/>
              <a:t>806-651-2307</a:t>
            </a:r>
            <a:endParaRPr lang="en-US" dirty="0"/>
          </a:p>
        </p:txBody>
      </p:sp>
      <p:sp>
        <p:nvSpPr>
          <p:cNvPr id="3" name="Text Placeholder 2"/>
          <p:cNvSpPr>
            <a:spLocks noGrp="1"/>
          </p:cNvSpPr>
          <p:nvPr>
            <p:ph type="body" idx="1"/>
          </p:nvPr>
        </p:nvSpPr>
        <p:spPr/>
        <p:txBody>
          <a:bodyPr/>
          <a:lstStyle/>
          <a:p>
            <a:r>
              <a:rPr lang="en-US" dirty="0" smtClean="0"/>
              <a:t>Contact for additional training and information and to report crime (non-emergency) associated with your organization or during travel with your organization.</a:t>
            </a:r>
            <a:endParaRPr lang="en-US" dirty="0"/>
          </a:p>
        </p:txBody>
      </p:sp>
    </p:spTree>
    <p:extLst>
      <p:ext uri="{BB962C8B-B14F-4D97-AF65-F5344CB8AC3E}">
        <p14:creationId xmlns:p14="http://schemas.microsoft.com/office/powerpoint/2010/main" val="111939143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2133600"/>
            <a:ext cx="8229600" cy="1066800"/>
          </a:xfrm>
        </p:spPr>
        <p:txBody>
          <a:bodyPr/>
          <a:lstStyle/>
          <a:p>
            <a:pPr algn="ctr" eaLnBrk="1" hangingPunct="1">
              <a:buFontTx/>
              <a:buNone/>
            </a:pPr>
            <a:r>
              <a:rPr lang="en-US" sz="4800" b="1" dirty="0"/>
              <a:t>Fire and Life Safety</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ave an exit strategy logo"/>
          <p:cNvPicPr>
            <a:picLocks noChangeAspect="1" noChangeArrowheads="1"/>
          </p:cNvPicPr>
          <p:nvPr/>
        </p:nvPicPr>
        <p:blipFill>
          <a:blip r:embed="rId3" cstate="print"/>
          <a:srcRect/>
          <a:stretch>
            <a:fillRect/>
          </a:stretch>
        </p:blipFill>
        <p:spPr bwMode="auto">
          <a:xfrm>
            <a:off x="1295400" y="228600"/>
            <a:ext cx="1333500" cy="1314451"/>
          </a:xfrm>
          <a:prstGeom prst="rect">
            <a:avLst/>
          </a:prstGeom>
          <a:noFill/>
        </p:spPr>
      </p:pic>
      <p:sp>
        <p:nvSpPr>
          <p:cNvPr id="7" name="TextBox 6"/>
          <p:cNvSpPr txBox="1"/>
          <p:nvPr/>
        </p:nvSpPr>
        <p:spPr>
          <a:xfrm>
            <a:off x="2667000" y="1219200"/>
            <a:ext cx="6248400" cy="369332"/>
          </a:xfrm>
          <a:prstGeom prst="rect">
            <a:avLst/>
          </a:prstGeom>
          <a:noFill/>
        </p:spPr>
        <p:txBody>
          <a:bodyPr wrap="square" rtlCol="0">
            <a:spAutoFit/>
          </a:bodyPr>
          <a:lstStyle/>
          <a:p>
            <a:r>
              <a:rPr lang="en-US" sz="1800" dirty="0" smtClean="0"/>
              <a:t>In case of fire, the best way out may not be the way in…</a:t>
            </a:r>
            <a:endParaRPr lang="en-US" sz="1800" dirty="0"/>
          </a:p>
        </p:txBody>
      </p:sp>
      <p:pic>
        <p:nvPicPr>
          <p:cNvPr id="14340" name="Picture 4" descr="chairs and table blocking exit door"/>
          <p:cNvPicPr>
            <a:picLocks noChangeAspect="1" noChangeArrowheads="1"/>
          </p:cNvPicPr>
          <p:nvPr/>
        </p:nvPicPr>
        <p:blipFill>
          <a:blip r:embed="rId4" cstate="print"/>
          <a:srcRect/>
          <a:stretch>
            <a:fillRect/>
          </a:stretch>
        </p:blipFill>
        <p:spPr bwMode="auto">
          <a:xfrm>
            <a:off x="990600" y="4352924"/>
            <a:ext cx="3333750" cy="2505076"/>
          </a:xfrm>
          <a:prstGeom prst="rect">
            <a:avLst/>
          </a:prstGeom>
          <a:noFill/>
        </p:spPr>
      </p:pic>
      <p:pic>
        <p:nvPicPr>
          <p:cNvPr id="14342" name="Picture 6" descr="blocked exit door"/>
          <p:cNvPicPr>
            <a:picLocks noChangeAspect="1" noChangeArrowheads="1"/>
          </p:cNvPicPr>
          <p:nvPr/>
        </p:nvPicPr>
        <p:blipFill>
          <a:blip r:embed="rId5" cstate="print"/>
          <a:srcRect/>
          <a:stretch>
            <a:fillRect/>
          </a:stretch>
        </p:blipFill>
        <p:spPr bwMode="auto">
          <a:xfrm>
            <a:off x="5810250" y="4352924"/>
            <a:ext cx="3333750" cy="2505076"/>
          </a:xfrm>
          <a:prstGeom prst="rect">
            <a:avLst/>
          </a:prstGeom>
          <a:noFill/>
        </p:spPr>
      </p:pic>
      <p:sp>
        <p:nvSpPr>
          <p:cNvPr id="10" name="Rectangle 9"/>
          <p:cNvSpPr/>
          <p:nvPr/>
        </p:nvSpPr>
        <p:spPr>
          <a:xfrm>
            <a:off x="1143000" y="1843951"/>
            <a:ext cx="7848600" cy="2862322"/>
          </a:xfrm>
          <a:prstGeom prst="rect">
            <a:avLst/>
          </a:prstGeom>
        </p:spPr>
        <p:txBody>
          <a:bodyPr wrap="square">
            <a:spAutoFit/>
          </a:bodyPr>
          <a:lstStyle/>
          <a:p>
            <a:r>
              <a:rPr lang="en-US" dirty="0" smtClean="0"/>
              <a:t>In a fire, seconds count. It is difficult to see through the thick, toxic smoke. People panic and rush to the only way they know out—the entrance.  The entrance may not be the best (or quickest) way out, however. </a:t>
            </a:r>
          </a:p>
          <a:p>
            <a:endParaRPr lang="en-US" dirty="0" smtClean="0"/>
          </a:p>
          <a:p>
            <a:r>
              <a:rPr lang="en-US" dirty="0" smtClean="0"/>
              <a:t>When you enter a building, </a:t>
            </a:r>
            <a:r>
              <a:rPr lang="en-US" i="1" dirty="0" smtClean="0"/>
              <a:t>any building</a:t>
            </a:r>
            <a:r>
              <a:rPr lang="en-US" dirty="0" smtClean="0"/>
              <a:t>, plan an exit strategy. Notice at least two exits you could use in the event of a fire. Get out alive….</a:t>
            </a:r>
            <a:r>
              <a:rPr lang="en-US" u="sng" dirty="0" smtClean="0">
                <a:solidFill>
                  <a:schemeClr val="accent6">
                    <a:lumMod val="75000"/>
                  </a:schemeClr>
                </a:solidFill>
              </a:rPr>
              <a:t> www.haveanexitstrategy.com</a:t>
            </a:r>
            <a:endParaRPr lang="en-US" dirty="0" smtClean="0">
              <a:solidFill>
                <a:schemeClr val="accent6">
                  <a:lumMod val="75000"/>
                </a:schemeClr>
              </a:solidFill>
            </a:endParaRPr>
          </a:p>
          <a:p>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4" cstate="print"/>
          <a:srcRect/>
          <a:stretch>
            <a:fillRect/>
          </a:stretch>
        </p:blipFill>
        <p:spPr bwMode="auto">
          <a:xfrm>
            <a:off x="-20859" y="228600"/>
            <a:ext cx="9164859" cy="4561619"/>
          </a:xfrm>
          <a:prstGeom prst="rect">
            <a:avLst/>
          </a:prstGeom>
          <a:noFill/>
          <a:ln w="9525">
            <a:noFill/>
            <a:miter lim="800000"/>
            <a:headEnd/>
            <a:tailEnd/>
          </a:ln>
        </p:spPr>
      </p:pic>
      <p:pic>
        <p:nvPicPr>
          <p:cNvPr id="5" name="Picture 4" descr="fmhaveexit.jpg"/>
          <p:cNvPicPr>
            <a:picLocks noChangeAspect="1"/>
          </p:cNvPicPr>
          <p:nvPr/>
        </p:nvPicPr>
        <p:blipFill>
          <a:blip r:embed="rId5" cstate="print"/>
          <a:stretch>
            <a:fillRect/>
          </a:stretch>
        </p:blipFill>
        <p:spPr>
          <a:xfrm>
            <a:off x="1066800" y="4876800"/>
            <a:ext cx="1371600" cy="1295400"/>
          </a:xfrm>
          <a:prstGeom prst="rect">
            <a:avLst/>
          </a:prstGeom>
        </p:spPr>
      </p:pic>
      <p:sp>
        <p:nvSpPr>
          <p:cNvPr id="4" name="TextBox 3"/>
          <p:cNvSpPr txBox="1"/>
          <p:nvPr/>
        </p:nvSpPr>
        <p:spPr>
          <a:xfrm>
            <a:off x="2667000" y="5943600"/>
            <a:ext cx="5029200" cy="523220"/>
          </a:xfrm>
          <a:prstGeom prst="rect">
            <a:avLst/>
          </a:prstGeom>
          <a:noFill/>
        </p:spPr>
        <p:txBody>
          <a:bodyPr wrap="square" rtlCol="0">
            <a:spAutoFit/>
          </a:bodyPr>
          <a:lstStyle/>
          <a:p>
            <a:r>
              <a:rPr lang="en-US" sz="2800" u="sng" dirty="0" smtClean="0">
                <a:solidFill>
                  <a:schemeClr val="accent6">
                    <a:lumMod val="75000"/>
                  </a:schemeClr>
                </a:solidFill>
              </a:rPr>
              <a:t>www.haveanexitstrategy.com</a:t>
            </a:r>
            <a:endParaRPr lang="en-US" sz="28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152400"/>
            <a:ext cx="5334000" cy="487363"/>
          </a:xfrm>
        </p:spPr>
        <p:txBody>
          <a:bodyPr/>
          <a:lstStyle/>
          <a:p>
            <a:pPr eaLnBrk="1" hangingPunct="1"/>
            <a:r>
              <a:rPr lang="en-US" sz="2400" b="1" dirty="0"/>
              <a:t>Fire and Life Safety</a:t>
            </a:r>
          </a:p>
        </p:txBody>
      </p:sp>
      <p:sp>
        <p:nvSpPr>
          <p:cNvPr id="25603" name="Rectangle 3"/>
          <p:cNvSpPr>
            <a:spLocks noGrp="1" noChangeArrowheads="1"/>
          </p:cNvSpPr>
          <p:nvPr>
            <p:ph type="body" idx="4294967295"/>
          </p:nvPr>
        </p:nvSpPr>
        <p:spPr>
          <a:xfrm>
            <a:off x="304800" y="1295400"/>
            <a:ext cx="8305800" cy="5105400"/>
          </a:xfrm>
        </p:spPr>
        <p:txBody>
          <a:bodyPr>
            <a:normAutofit/>
          </a:bodyPr>
          <a:lstStyle/>
          <a:p>
            <a:pPr eaLnBrk="1" hangingPunct="1"/>
            <a:r>
              <a:rPr lang="en-US" dirty="0" smtClean="0"/>
              <a:t>Events </a:t>
            </a:r>
            <a:r>
              <a:rPr lang="en-US" dirty="0"/>
              <a:t>may have inherent physical risks that require contingency plans including:</a:t>
            </a:r>
          </a:p>
          <a:p>
            <a:pPr lvl="1" eaLnBrk="1" hangingPunct="1"/>
            <a:r>
              <a:rPr lang="en-US" sz="4000" dirty="0"/>
              <a:t>Fire </a:t>
            </a:r>
            <a:r>
              <a:rPr lang="en-US" sz="4000" dirty="0" smtClean="0"/>
              <a:t>Safety – WT #651-2134</a:t>
            </a:r>
            <a:endParaRPr lang="en-US" sz="4000" dirty="0"/>
          </a:p>
          <a:p>
            <a:pPr lvl="1" eaLnBrk="1" hangingPunct="1"/>
            <a:r>
              <a:rPr lang="en-US" sz="4000" dirty="0"/>
              <a:t>Inclement </a:t>
            </a:r>
            <a:r>
              <a:rPr lang="en-US" sz="4000" dirty="0" smtClean="0"/>
              <a:t>Weather – WT Weather Line #651-2010</a:t>
            </a:r>
            <a:endParaRPr lang="en-US" sz="4000" dirty="0"/>
          </a:p>
          <a:p>
            <a:pPr lvl="1" eaLnBrk="1" hangingPunct="1"/>
            <a:r>
              <a:rPr lang="en-US" sz="4000" dirty="0" smtClean="0"/>
              <a:t>Campus Emergency – University Police #911</a:t>
            </a:r>
          </a:p>
          <a:p>
            <a:pPr lvl="1" eaLnBrk="1" hangingPunct="1"/>
            <a:endParaRPr lang="en-US" dirty="0"/>
          </a:p>
          <a:p>
            <a:pPr lvl="1" eaLnBrk="1" hangingPunct="1">
              <a:buNone/>
            </a:pPr>
            <a:endParaRPr lang="en-US"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0" y="0"/>
            <a:ext cx="64008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smtClean="0">
                <a:solidFill>
                  <a:srgbClr val="500000"/>
                </a:solidFill>
              </a:rPr>
              <a:t>Fire and Life Safety</a:t>
            </a:r>
            <a:endParaRPr lang="en-US" sz="2400" b="1" dirty="0">
              <a:solidFill>
                <a:srgbClr val="500000"/>
              </a:solidFill>
            </a:endParaRPr>
          </a:p>
        </p:txBody>
      </p:sp>
      <p:sp>
        <p:nvSpPr>
          <p:cNvPr id="26627" name="TextBox 3"/>
          <p:cNvSpPr txBox="1">
            <a:spLocks noChangeArrowheads="1"/>
          </p:cNvSpPr>
          <p:nvPr/>
        </p:nvSpPr>
        <p:spPr bwMode="auto">
          <a:xfrm>
            <a:off x="1066800" y="457200"/>
            <a:ext cx="7848600" cy="6555641"/>
          </a:xfrm>
          <a:prstGeom prst="rect">
            <a:avLst/>
          </a:prstGeom>
          <a:noFill/>
          <a:ln w="9525">
            <a:noFill/>
            <a:miter lim="800000"/>
            <a:headEnd/>
            <a:tailEnd/>
          </a:ln>
        </p:spPr>
        <p:txBody>
          <a:bodyPr wrap="square">
            <a:prstTxWarp prst="textNoShape">
              <a:avLst/>
            </a:prstTxWarp>
            <a:spAutoFit/>
          </a:bodyPr>
          <a:lstStyle/>
          <a:p>
            <a:r>
              <a:rPr lang="en-US" sz="2800" b="1" u="sng" dirty="0" smtClean="0"/>
              <a:t>General Fire/Life Safety Guidelines for Events:</a:t>
            </a:r>
          </a:p>
          <a:p>
            <a:pPr>
              <a:buFont typeface="Arial" pitchFamily="34" charset="0"/>
              <a:buChar char="•"/>
            </a:pPr>
            <a:r>
              <a:rPr lang="en-US" sz="2800" dirty="0" smtClean="0"/>
              <a:t>First priority is to ensure safety of attendees</a:t>
            </a:r>
            <a:endParaRPr lang="en-US" sz="2800" b="1" dirty="0" smtClean="0"/>
          </a:p>
          <a:p>
            <a:pPr>
              <a:buFont typeface="Arial" pitchFamily="34" charset="0"/>
              <a:buChar char="•"/>
            </a:pPr>
            <a:r>
              <a:rPr lang="en-US" sz="2800" dirty="0" smtClean="0"/>
              <a:t>Have some method of accounting for attendees</a:t>
            </a:r>
            <a:endParaRPr lang="en-US" sz="2800" b="1" dirty="0" smtClean="0"/>
          </a:p>
          <a:p>
            <a:pPr>
              <a:buFont typeface="Arial" pitchFamily="42" charset="0"/>
              <a:buChar char="•"/>
            </a:pPr>
            <a:r>
              <a:rPr lang="en-US" sz="2800" dirty="0" smtClean="0"/>
              <a:t>Organizations </a:t>
            </a:r>
            <a:r>
              <a:rPr lang="en-US" sz="2800" dirty="0"/>
              <a:t>should have Emergency contact </a:t>
            </a:r>
            <a:r>
              <a:rPr lang="en-US" sz="2800" dirty="0" smtClean="0"/>
              <a:t>  numbers for Fire</a:t>
            </a:r>
            <a:r>
              <a:rPr lang="en-US" sz="2800" dirty="0"/>
              <a:t>, Police, &amp; Ambulance posted near common </a:t>
            </a:r>
            <a:r>
              <a:rPr lang="en-US" sz="2800" dirty="0" smtClean="0"/>
              <a:t>phones.</a:t>
            </a:r>
            <a:endParaRPr lang="en-US" sz="2800" dirty="0"/>
          </a:p>
          <a:p>
            <a:pPr>
              <a:buFont typeface="Arial" pitchFamily="42" charset="0"/>
              <a:buChar char="•"/>
            </a:pPr>
            <a:r>
              <a:rPr lang="en-US" sz="2800" dirty="0"/>
              <a:t>Prior to any event plan &amp; provide for all </a:t>
            </a:r>
            <a:r>
              <a:rPr lang="en-US" sz="2800" dirty="0" smtClean="0"/>
              <a:t>facilities:</a:t>
            </a:r>
            <a:endParaRPr lang="en-US" sz="2800" dirty="0"/>
          </a:p>
          <a:p>
            <a:pPr marL="742950" lvl="1" indent="-285750">
              <a:buFont typeface="Arial" pitchFamily="42" charset="0"/>
              <a:buChar char="•"/>
            </a:pPr>
            <a:r>
              <a:rPr lang="en-US" sz="2800" dirty="0"/>
              <a:t>Evacuation routes</a:t>
            </a:r>
          </a:p>
          <a:p>
            <a:pPr marL="742950" lvl="1" indent="-285750">
              <a:buFont typeface="Arial" pitchFamily="42" charset="0"/>
              <a:buChar char="•"/>
            </a:pPr>
            <a:r>
              <a:rPr lang="en-US" sz="2800" dirty="0"/>
              <a:t>Shelter</a:t>
            </a:r>
          </a:p>
          <a:p>
            <a:pPr>
              <a:buFont typeface="Arial" pitchFamily="42" charset="0"/>
              <a:buChar char="•"/>
            </a:pPr>
            <a:r>
              <a:rPr lang="en-US" sz="2800" dirty="0" smtClean="0"/>
              <a:t>Know </a:t>
            </a:r>
            <a:r>
              <a:rPr lang="en-US" sz="2800" dirty="0"/>
              <a:t>specific location </a:t>
            </a:r>
            <a:r>
              <a:rPr lang="en-US" sz="2800" dirty="0" smtClean="0"/>
              <a:t>descriptions </a:t>
            </a:r>
            <a:r>
              <a:rPr lang="en-US" sz="2800" dirty="0"/>
              <a:t>to direct emergency </a:t>
            </a:r>
            <a:r>
              <a:rPr lang="en-US" sz="2800" dirty="0" smtClean="0"/>
              <a:t>services.</a:t>
            </a:r>
            <a:endParaRPr lang="en-US" sz="2800" dirty="0"/>
          </a:p>
          <a:p>
            <a:pPr>
              <a:buFont typeface="Arial" pitchFamily="42" charset="0"/>
              <a:buChar char="•"/>
            </a:pPr>
            <a:r>
              <a:rPr lang="en-US" sz="2800" dirty="0"/>
              <a:t>The possession of firearms or explosive devices of any kind is </a:t>
            </a:r>
            <a:r>
              <a:rPr lang="en-US" sz="2800" dirty="0" smtClean="0"/>
              <a:t>forbidden.</a:t>
            </a:r>
            <a:endParaRPr lang="en-US" sz="28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1981200"/>
            <a:ext cx="8610600" cy="1143000"/>
          </a:xfrm>
        </p:spPr>
        <p:txBody>
          <a:bodyPr>
            <a:normAutofit fontScale="90000"/>
          </a:bodyPr>
          <a:lstStyle/>
          <a:p>
            <a:pPr eaLnBrk="1" hangingPunct="1"/>
            <a:r>
              <a:rPr lang="en-US" sz="4000" b="1" dirty="0"/>
              <a:t/>
            </a:r>
            <a:br>
              <a:rPr lang="en-US" sz="4000" b="1" dirty="0"/>
            </a:br>
            <a:r>
              <a:rPr lang="en-US" sz="4000" b="1" dirty="0" smtClean="0"/>
              <a:t>When considering risk </a:t>
            </a:r>
            <a:r>
              <a:rPr lang="en-US" sz="4000" b="1" dirty="0"/>
              <a:t>concerns </a:t>
            </a:r>
            <a:r>
              <a:rPr lang="en-US" sz="4000" b="1" dirty="0" smtClean="0"/>
              <a:t>for  your organizations remember your resources on campus:</a:t>
            </a:r>
            <a:br>
              <a:rPr lang="en-US" sz="4000" b="1" dirty="0" smtClean="0"/>
            </a:br>
            <a:r>
              <a:rPr lang="en-US" sz="4000" b="1" dirty="0" smtClean="0"/>
              <a:t/>
            </a:r>
            <a:br>
              <a:rPr lang="en-US" sz="4000" b="1" dirty="0" smtClean="0"/>
            </a:br>
            <a:r>
              <a:rPr lang="en-US" sz="4000" b="1" dirty="0" smtClean="0"/>
              <a:t>*Student Engagement &amp; Leadership Office, UPD, and the Risk Management Office</a:t>
            </a:r>
            <a:endParaRPr lang="en-US" sz="4000" b="1"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0" y="0"/>
            <a:ext cx="4572000" cy="381000"/>
          </a:xfrm>
        </p:spPr>
        <p:txBody>
          <a:bodyPr>
            <a:normAutofit fontScale="90000"/>
          </a:bodyPr>
          <a:lstStyle/>
          <a:p>
            <a:pPr eaLnBrk="1" hangingPunct="1"/>
            <a:r>
              <a:rPr lang="en-US" sz="2400" b="1" dirty="0"/>
              <a:t>Fire</a:t>
            </a:r>
            <a:r>
              <a:rPr lang="en-US" sz="2400" b="1" dirty="0" smtClean="0"/>
              <a:t> and Life Safety</a:t>
            </a:r>
            <a:endParaRPr lang="en-US" sz="2400" b="1" dirty="0"/>
          </a:p>
        </p:txBody>
      </p:sp>
      <p:sp>
        <p:nvSpPr>
          <p:cNvPr id="28675" name="Subtitle 2"/>
          <p:cNvSpPr>
            <a:spLocks noGrp="1"/>
          </p:cNvSpPr>
          <p:nvPr>
            <p:ph type="subTitle" idx="1"/>
          </p:nvPr>
        </p:nvSpPr>
        <p:spPr>
          <a:xfrm>
            <a:off x="381000" y="1066800"/>
            <a:ext cx="8458200" cy="5638800"/>
          </a:xfrm>
        </p:spPr>
        <p:txBody>
          <a:bodyPr>
            <a:normAutofit/>
          </a:bodyPr>
          <a:lstStyle/>
          <a:p>
            <a:pPr algn="l" eaLnBrk="1" hangingPunct="1"/>
            <a:r>
              <a:rPr lang="en-US" sz="2400" b="1" dirty="0" smtClean="0"/>
              <a:t>Fire Safety</a:t>
            </a:r>
          </a:p>
          <a:p>
            <a:pPr algn="l" eaLnBrk="1" hangingPunct="1"/>
            <a:endParaRPr lang="en-US" sz="2000" dirty="0" smtClean="0"/>
          </a:p>
          <a:p>
            <a:pPr algn="l" eaLnBrk="1" hangingPunct="1"/>
            <a:r>
              <a:rPr lang="en-US" sz="2100" dirty="0" smtClean="0"/>
              <a:t>Fire </a:t>
            </a:r>
            <a:r>
              <a:rPr lang="en-US" sz="2100" dirty="0"/>
              <a:t>– evacuate </a:t>
            </a:r>
            <a:r>
              <a:rPr lang="en-US" sz="2100" dirty="0" smtClean="0"/>
              <a:t>building and do </a:t>
            </a:r>
            <a:r>
              <a:rPr lang="en-US" sz="2100" u="sng" dirty="0"/>
              <a:t>not</a:t>
            </a:r>
            <a:r>
              <a:rPr lang="en-US" sz="2100" dirty="0"/>
              <a:t> allow anyone to re-enter a building until cleared by the proper </a:t>
            </a:r>
            <a:r>
              <a:rPr lang="en-US" sz="2100" dirty="0" smtClean="0"/>
              <a:t>authority.</a:t>
            </a:r>
            <a:endParaRPr lang="en-US" sz="2100" dirty="0"/>
          </a:p>
          <a:p>
            <a:pPr algn="l" eaLnBrk="1" hangingPunct="1"/>
            <a:endParaRPr lang="en-US" sz="800" dirty="0"/>
          </a:p>
          <a:p>
            <a:pPr algn="l" eaLnBrk="1" hangingPunct="1"/>
            <a:r>
              <a:rPr lang="en-US" sz="2400" b="1" dirty="0"/>
              <a:t>There are several common causes of accidental college fires: </a:t>
            </a:r>
          </a:p>
          <a:p>
            <a:pPr algn="l" eaLnBrk="1" hangingPunct="1">
              <a:buFontTx/>
              <a:buChar char="•"/>
            </a:pPr>
            <a:r>
              <a:rPr lang="en-US" sz="2400" dirty="0"/>
              <a:t>Careless smoking</a:t>
            </a:r>
          </a:p>
          <a:p>
            <a:pPr algn="l" eaLnBrk="1" hangingPunct="1">
              <a:buFontTx/>
              <a:buChar char="•"/>
            </a:pPr>
            <a:r>
              <a:rPr lang="en-US" sz="2400" dirty="0"/>
              <a:t>Unattended candles, incense, perfume burners</a:t>
            </a:r>
          </a:p>
          <a:p>
            <a:pPr algn="l" eaLnBrk="1" hangingPunct="1">
              <a:buFontTx/>
              <a:buChar char="•"/>
            </a:pPr>
            <a:r>
              <a:rPr lang="en-US" sz="2400" dirty="0"/>
              <a:t>Cooking</a:t>
            </a:r>
          </a:p>
          <a:p>
            <a:pPr algn="l" eaLnBrk="1" hangingPunct="1">
              <a:buFontTx/>
              <a:buChar char="•"/>
            </a:pPr>
            <a:r>
              <a:rPr lang="en-US" sz="2400" dirty="0"/>
              <a:t>Overloaded extension cords and power outlets</a:t>
            </a:r>
          </a:p>
          <a:p>
            <a:pPr algn="l" eaLnBrk="1" hangingPunct="1">
              <a:buFontTx/>
              <a:buChar char="•"/>
            </a:pPr>
            <a:r>
              <a:rPr lang="en-US" sz="2400" dirty="0"/>
              <a:t>Leaves and debris located near buildings</a:t>
            </a:r>
          </a:p>
          <a:p>
            <a:pPr algn="l" eaLnBrk="1" hangingPunct="1">
              <a:buFontTx/>
              <a:buChar char="•"/>
            </a:pPr>
            <a:r>
              <a:rPr lang="en-US" sz="2400" dirty="0" smtClean="0"/>
              <a:t>Improper </a:t>
            </a:r>
            <a:r>
              <a:rPr lang="en-US" sz="2400" dirty="0"/>
              <a:t>use of surge protectors </a:t>
            </a:r>
            <a:endParaRPr lang="en-US" sz="2400" dirty="0" smtClean="0"/>
          </a:p>
          <a:p>
            <a:pPr>
              <a:buFontTx/>
              <a:buChar char="•"/>
            </a:pPr>
            <a:r>
              <a:rPr lang="en-US" sz="2400" dirty="0"/>
              <a:t>Unattended cooking grills</a:t>
            </a:r>
          </a:p>
          <a:p>
            <a:pPr algn="l" eaLnBrk="1" hangingPunct="1"/>
            <a:endParaRPr lang="en-US" sz="2400" dirty="0"/>
          </a:p>
          <a:p>
            <a:pPr algn="l" eaLnBrk="1" hangingPunct="1"/>
            <a:endParaRPr lang="en-US" sz="1400" dirty="0"/>
          </a:p>
          <a:p>
            <a:pPr algn="l" eaLnBrk="1" hangingPunct="1"/>
            <a:endParaRPr lang="en-US" sz="1400" dirty="0"/>
          </a:p>
          <a:p>
            <a:pPr algn="l" eaLnBrk="1" hangingPunct="1"/>
            <a:endParaRPr dirty="0"/>
          </a:p>
          <a:p>
            <a:pPr algn="l" eaLnBrk="1" hangingPunct="1">
              <a:buFontTx/>
              <a:buChar char="•"/>
            </a:pPr>
            <a:endParaRPr lang="en-US" sz="1400" dirty="0"/>
          </a:p>
          <a:p>
            <a:pPr algn="l" eaLnBrk="1" hangingPunct="1"/>
            <a:endParaRPr lang="en-US" sz="1400" dirty="0"/>
          </a:p>
          <a:p>
            <a:pPr eaLnBrk="1" hangingPunct="1"/>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498080" cy="914400"/>
          </a:xfrm>
        </p:spPr>
        <p:txBody>
          <a:bodyPr>
            <a:normAutofit/>
          </a:bodyPr>
          <a:lstStyle/>
          <a:p>
            <a:r>
              <a:rPr lang="en-US" sz="4000" dirty="0" smtClean="0"/>
              <a:t>Food Safety:</a:t>
            </a:r>
            <a:endParaRPr lang="en-US" sz="4000" dirty="0"/>
          </a:p>
        </p:txBody>
      </p:sp>
      <p:sp>
        <p:nvSpPr>
          <p:cNvPr id="3" name="Content Placeholder 2"/>
          <p:cNvSpPr>
            <a:spLocks noGrp="1"/>
          </p:cNvSpPr>
          <p:nvPr>
            <p:ph idx="1"/>
          </p:nvPr>
        </p:nvSpPr>
        <p:spPr>
          <a:xfrm>
            <a:off x="990600" y="990600"/>
            <a:ext cx="7924800" cy="5638800"/>
          </a:xfrm>
        </p:spPr>
        <p:txBody>
          <a:bodyPr>
            <a:normAutofit/>
          </a:bodyPr>
          <a:lstStyle/>
          <a:p>
            <a:r>
              <a:rPr lang="en-US" sz="2800" dirty="0" smtClean="0"/>
              <a:t>The group hosting an event is responsible for all food safety preparation and service.  Individuals within the group are expected to follow standard food safety and hygiene practices for food served or sold.  </a:t>
            </a:r>
          </a:p>
          <a:p>
            <a:r>
              <a:rPr lang="en-US" sz="2600" dirty="0" smtClean="0"/>
              <a:t>Safety Standards (including proper hand washing, hand sanitizer, and paper towels):</a:t>
            </a:r>
          </a:p>
          <a:p>
            <a:pPr lvl="1"/>
            <a:r>
              <a:rPr lang="en-US" sz="2000" dirty="0" smtClean="0"/>
              <a:t>Monitor cooking thermometer temperatures:  </a:t>
            </a:r>
          </a:p>
          <a:p>
            <a:pPr lvl="2">
              <a:buFont typeface="Arial" pitchFamily="34" charset="0"/>
              <a:buChar char="•"/>
            </a:pPr>
            <a:r>
              <a:rPr lang="en-US" sz="1600" dirty="0" smtClean="0"/>
              <a:t>Hot Dogs/Hamburgers 160˚F;  Chicken 170˚F</a:t>
            </a:r>
          </a:p>
          <a:p>
            <a:pPr lvl="2">
              <a:buFont typeface="Arial" pitchFamily="34" charset="0"/>
              <a:buChar char="•"/>
            </a:pPr>
            <a:r>
              <a:rPr lang="en-US" sz="1600" dirty="0" smtClean="0"/>
              <a:t>Cold foods to be held at 41˚F</a:t>
            </a:r>
          </a:p>
          <a:p>
            <a:pPr lvl="1">
              <a:buClr>
                <a:srgbClr val="3891A7"/>
              </a:buClr>
            </a:pPr>
            <a:r>
              <a:rPr lang="en-US" sz="2000" dirty="0" smtClean="0">
                <a:solidFill>
                  <a:prstClr val="black"/>
                </a:solidFill>
              </a:rPr>
              <a:t>No cross contamination of cooked and uncooked foods</a:t>
            </a:r>
          </a:p>
          <a:p>
            <a:pPr lvl="1">
              <a:buClr>
                <a:srgbClr val="3891A7"/>
              </a:buClr>
            </a:pPr>
            <a:r>
              <a:rPr lang="en-US" sz="2000" dirty="0" smtClean="0">
                <a:solidFill>
                  <a:prstClr val="black"/>
                </a:solidFill>
              </a:rPr>
              <a:t>Sanitize all Utensils</a:t>
            </a:r>
          </a:p>
          <a:p>
            <a:pPr lvl="1">
              <a:buClr>
                <a:srgbClr val="3891A7"/>
              </a:buClr>
            </a:pPr>
            <a:r>
              <a:rPr lang="en-US" sz="2000" dirty="0" smtClean="0">
                <a:solidFill>
                  <a:prstClr val="black"/>
                </a:solidFill>
              </a:rPr>
              <a:t>Portable Fire Extinguishers for Barbecue Grilling</a:t>
            </a:r>
          </a:p>
          <a:p>
            <a:pPr lvl="1">
              <a:buClr>
                <a:srgbClr val="3891A7"/>
              </a:buClr>
            </a:pPr>
            <a:r>
              <a:rPr lang="en-US" sz="2000" dirty="0" smtClean="0">
                <a:solidFill>
                  <a:prstClr val="black"/>
                </a:solidFill>
              </a:rPr>
              <a:t>Disposable gloves for handled food </a:t>
            </a:r>
          </a:p>
          <a:p>
            <a:pPr lvl="2">
              <a:buNone/>
            </a:pPr>
            <a:endParaRPr lang="en-US" sz="1600" dirty="0" smtClean="0"/>
          </a:p>
          <a:p>
            <a:pPr lvl="2">
              <a:buNone/>
            </a:pPr>
            <a:endParaRPr lang="en-US" sz="1600" dirty="0" smtClean="0"/>
          </a:p>
          <a:p>
            <a:pPr lvl="2"/>
            <a:endParaRPr lang="en-US" sz="16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381000" y="1752600"/>
            <a:ext cx="8763000" cy="2667000"/>
          </a:xfrm>
        </p:spPr>
        <p:txBody>
          <a:bodyPr anchor="ctr">
            <a:normAutofit fontScale="85000" lnSpcReduction="20000"/>
          </a:bodyPr>
          <a:lstStyle/>
          <a:p>
            <a:pPr algn="ctr">
              <a:buFontTx/>
              <a:buNone/>
            </a:pPr>
            <a:r>
              <a:rPr lang="en-US" sz="4400" b="1" dirty="0" smtClean="0"/>
              <a:t>Travel</a:t>
            </a:r>
          </a:p>
          <a:p>
            <a:pPr algn="ctr">
              <a:buFontTx/>
              <a:buNone/>
            </a:pPr>
            <a:r>
              <a:rPr lang="en-US" sz="4400" b="1" dirty="0" smtClean="0">
                <a:hlinkClick r:id="rId3"/>
              </a:rPr>
              <a:t>https</a:t>
            </a:r>
            <a:r>
              <a:rPr lang="en-US" sz="4400" b="1" dirty="0">
                <a:hlinkClick r:id="rId3"/>
              </a:rPr>
              <a:t>://</a:t>
            </a:r>
            <a:r>
              <a:rPr lang="en-US" sz="4400" b="1">
                <a:hlinkClick r:id="rId3"/>
              </a:rPr>
              <a:t>apps.wtamu.edu/student-travel</a:t>
            </a:r>
            <a:r>
              <a:rPr lang="en-US" sz="4400" b="1" smtClean="0">
                <a:hlinkClick r:id="rId3"/>
              </a:rPr>
              <a:t>/</a:t>
            </a:r>
            <a:endParaRPr lang="en-US" sz="4400" b="1" smtClean="0"/>
          </a:p>
          <a:p>
            <a:pPr algn="ctr">
              <a:buFontTx/>
              <a:buNone/>
            </a:pPr>
            <a:r>
              <a:rPr lang="en-US" sz="4400" b="1" smtClean="0"/>
              <a:t> </a:t>
            </a:r>
            <a:endParaRPr lang="en-US" sz="4400" b="1" dirty="0" smtClean="0"/>
          </a:p>
          <a:p>
            <a:pPr algn="ctr">
              <a:buFontTx/>
              <a:buNone/>
            </a:pPr>
            <a:r>
              <a:rPr lang="en-US" sz="4000" b="1" u="sng" dirty="0" smtClean="0"/>
              <a:t>www.wtamu.edu/orgs</a:t>
            </a:r>
          </a:p>
          <a:p>
            <a:pPr algn="ctr">
              <a:buFontTx/>
              <a:buNone/>
            </a:pPr>
            <a:r>
              <a:rPr lang="en-US" sz="3600" b="1" u="sng" dirty="0" smtClean="0"/>
              <a:t>https://wtaccess.wtamu.edu/travel/</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0" y="0"/>
            <a:ext cx="5105400" cy="838200"/>
          </a:xfrm>
        </p:spPr>
        <p:txBody>
          <a:bodyPr/>
          <a:lstStyle/>
          <a:p>
            <a:pPr eaLnBrk="1" hangingPunct="1"/>
            <a:r>
              <a:rPr lang="en-US" sz="2400" b="1" dirty="0" smtClean="0"/>
              <a:t>Travel</a:t>
            </a:r>
          </a:p>
        </p:txBody>
      </p:sp>
      <p:sp>
        <p:nvSpPr>
          <p:cNvPr id="103426" name="Rectangle 3"/>
          <p:cNvSpPr>
            <a:spLocks noGrp="1" noChangeArrowheads="1"/>
          </p:cNvSpPr>
          <p:nvPr>
            <p:ph idx="1"/>
          </p:nvPr>
        </p:nvSpPr>
        <p:spPr>
          <a:xfrm>
            <a:off x="304800" y="609600"/>
            <a:ext cx="8686800" cy="5943600"/>
          </a:xfrm>
        </p:spPr>
        <p:txBody>
          <a:bodyPr>
            <a:normAutofit lnSpcReduction="10000"/>
          </a:bodyPr>
          <a:lstStyle/>
          <a:p>
            <a:pPr algn="ctr" eaLnBrk="1" hangingPunct="1">
              <a:buFontTx/>
              <a:buNone/>
            </a:pPr>
            <a:r>
              <a:rPr lang="en-US" dirty="0" smtClean="0"/>
              <a:t>General Requirements</a:t>
            </a:r>
          </a:p>
          <a:p>
            <a:pPr algn="ctr" eaLnBrk="1" hangingPunct="1">
              <a:buFontTx/>
              <a:buNone/>
            </a:pPr>
            <a:endParaRPr lang="en-US" dirty="0" smtClean="0"/>
          </a:p>
          <a:p>
            <a:pPr eaLnBrk="1" hangingPunct="1"/>
            <a:r>
              <a:rPr lang="en-US" dirty="0" smtClean="0"/>
              <a:t>If driving a University vehicle, you must </a:t>
            </a:r>
            <a:r>
              <a:rPr lang="en-US" u="sng" dirty="0" smtClean="0"/>
              <a:t>be a WT employee and approved</a:t>
            </a:r>
            <a:r>
              <a:rPr lang="en-US" dirty="0" smtClean="0"/>
              <a:t> by providing your Driver’s License for a record check and you must attend a session of WT’s driver safety training.</a:t>
            </a:r>
          </a:p>
          <a:p>
            <a:pPr eaLnBrk="1" hangingPunct="1"/>
            <a:r>
              <a:rPr lang="en-US" dirty="0" smtClean="0"/>
              <a:t>Must have proof of personal automobile insurance and registration as required by state law, if personal vehicle to be used. </a:t>
            </a:r>
            <a:r>
              <a:rPr lang="en-US" i="1" dirty="0" smtClean="0"/>
              <a:t>(Plus </a:t>
            </a:r>
            <a:r>
              <a:rPr lang="en-US" i="1" u="sng" dirty="0" smtClean="0"/>
              <a:t>Personal Vehicle Authorization</a:t>
            </a:r>
            <a:r>
              <a:rPr lang="en-US" i="1" dirty="0" smtClean="0"/>
              <a:t> Form)</a:t>
            </a:r>
          </a:p>
          <a:p>
            <a:pPr eaLnBrk="1" hangingPunct="1"/>
            <a:r>
              <a:rPr lang="en-US" dirty="0" smtClean="0"/>
              <a:t>Safe Driver Training available with Safety Office #806-651-2134.</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0" y="0"/>
            <a:ext cx="5105400" cy="838200"/>
          </a:xfrm>
        </p:spPr>
        <p:txBody>
          <a:bodyPr/>
          <a:lstStyle/>
          <a:p>
            <a:pPr eaLnBrk="1" hangingPunct="1"/>
            <a:r>
              <a:rPr lang="en-US" sz="2400" b="1" dirty="0" smtClean="0"/>
              <a:t>Travel</a:t>
            </a:r>
          </a:p>
        </p:txBody>
      </p:sp>
      <p:sp>
        <p:nvSpPr>
          <p:cNvPr id="103426" name="Rectangle 3"/>
          <p:cNvSpPr>
            <a:spLocks noGrp="1" noChangeArrowheads="1"/>
          </p:cNvSpPr>
          <p:nvPr>
            <p:ph idx="1"/>
          </p:nvPr>
        </p:nvSpPr>
        <p:spPr>
          <a:xfrm>
            <a:off x="304800" y="609600"/>
            <a:ext cx="8686800" cy="5943600"/>
          </a:xfrm>
        </p:spPr>
        <p:txBody>
          <a:bodyPr>
            <a:normAutofit/>
          </a:bodyPr>
          <a:lstStyle/>
          <a:p>
            <a:pPr algn="ctr" eaLnBrk="1" hangingPunct="1">
              <a:buFontTx/>
              <a:buNone/>
            </a:pPr>
            <a:r>
              <a:rPr lang="en-US" dirty="0" smtClean="0"/>
              <a:t>General Requirements, cont.</a:t>
            </a:r>
          </a:p>
          <a:p>
            <a:pPr algn="ctr" eaLnBrk="1" hangingPunct="1">
              <a:buFontTx/>
              <a:buNone/>
            </a:pPr>
            <a:endParaRPr lang="en-US" dirty="0" smtClean="0"/>
          </a:p>
          <a:p>
            <a:r>
              <a:rPr lang="en-US" dirty="0"/>
              <a:t>A</a:t>
            </a:r>
            <a:r>
              <a:rPr lang="en-US" dirty="0" smtClean="0"/>
              <a:t>ll </a:t>
            </a:r>
            <a:r>
              <a:rPr lang="en-US" dirty="0"/>
              <a:t>travel MUST be routed through the electronic system </a:t>
            </a:r>
            <a:r>
              <a:rPr lang="en-US" dirty="0" smtClean="0"/>
              <a:t>and </a:t>
            </a:r>
            <a:r>
              <a:rPr lang="en-US" dirty="0"/>
              <a:t>if not, travel privileges will be </a:t>
            </a:r>
            <a:r>
              <a:rPr lang="en-US" b="1" u="sng" dirty="0"/>
              <a:t>revoked</a:t>
            </a:r>
            <a:r>
              <a:rPr lang="en-US" dirty="0" smtClean="0"/>
              <a:t>.</a:t>
            </a:r>
          </a:p>
          <a:p>
            <a:r>
              <a:rPr lang="en-US" dirty="0"/>
              <a:t>A</a:t>
            </a:r>
            <a:r>
              <a:rPr lang="en-US" dirty="0" smtClean="0"/>
              <a:t>dditional </a:t>
            </a:r>
            <a:r>
              <a:rPr lang="en-US" dirty="0"/>
              <a:t>training is available through the </a:t>
            </a:r>
            <a:r>
              <a:rPr lang="en-US" dirty="0" smtClean="0"/>
              <a:t>Office of Student Engagement &amp; Leadership.</a:t>
            </a:r>
          </a:p>
        </p:txBody>
      </p:sp>
    </p:spTree>
    <p:custDataLst>
      <p:tags r:id="rId1"/>
    </p:custDataLst>
    <p:extLst>
      <p:ext uri="{BB962C8B-B14F-4D97-AF65-F5344CB8AC3E}">
        <p14:creationId xmlns:p14="http://schemas.microsoft.com/office/powerpoint/2010/main" val="43777347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0" y="0"/>
            <a:ext cx="5105400" cy="685800"/>
          </a:xfrm>
        </p:spPr>
        <p:txBody>
          <a:bodyPr/>
          <a:lstStyle/>
          <a:p>
            <a:pPr eaLnBrk="1" hangingPunct="1"/>
            <a:r>
              <a:rPr lang="en-US" sz="2400" b="1" dirty="0" smtClean="0"/>
              <a:t>Travel</a:t>
            </a:r>
          </a:p>
        </p:txBody>
      </p:sp>
      <p:sp>
        <p:nvSpPr>
          <p:cNvPr id="107522" name="Rectangle 3"/>
          <p:cNvSpPr>
            <a:spLocks noGrp="1" noChangeArrowheads="1"/>
          </p:cNvSpPr>
          <p:nvPr>
            <p:ph idx="1"/>
          </p:nvPr>
        </p:nvSpPr>
        <p:spPr>
          <a:xfrm>
            <a:off x="304800" y="1143000"/>
            <a:ext cx="8686800" cy="4648200"/>
          </a:xfrm>
        </p:spPr>
        <p:txBody>
          <a:bodyPr>
            <a:normAutofit fontScale="92500" lnSpcReduction="20000"/>
          </a:bodyPr>
          <a:lstStyle/>
          <a:p>
            <a:pPr algn="ctr" eaLnBrk="1" hangingPunct="1">
              <a:buFontTx/>
              <a:buNone/>
            </a:pPr>
            <a:r>
              <a:rPr lang="en-US" dirty="0" smtClean="0"/>
              <a:t>Things to Think About</a:t>
            </a:r>
          </a:p>
          <a:p>
            <a:pPr eaLnBrk="1" hangingPunct="1"/>
            <a:endParaRPr lang="en-US" sz="3000" dirty="0" smtClean="0"/>
          </a:p>
          <a:p>
            <a:pPr eaLnBrk="1" hangingPunct="1"/>
            <a:r>
              <a:rPr lang="en-US" sz="3900" dirty="0" smtClean="0"/>
              <a:t>Anticipate or prepare for bad weather and emergency expenses associated with travel</a:t>
            </a:r>
          </a:p>
          <a:p>
            <a:pPr eaLnBrk="1" hangingPunct="1"/>
            <a:r>
              <a:rPr lang="en-US" sz="3900" dirty="0" smtClean="0"/>
              <a:t>Preventable Risks (for example, transportation in open beds of trucks should be avoided)</a:t>
            </a:r>
          </a:p>
          <a:p>
            <a:r>
              <a:rPr lang="en-US" sz="3900" dirty="0" smtClean="0"/>
              <a:t>Length of trip and number of available drivers</a:t>
            </a:r>
          </a:p>
          <a:p>
            <a:pPr>
              <a:buNone/>
            </a:pPr>
            <a:endParaRPr lang="en-US" sz="30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98080" cy="1143000"/>
          </a:xfrm>
        </p:spPr>
        <p:txBody>
          <a:bodyPr/>
          <a:lstStyle/>
          <a:p>
            <a:r>
              <a:rPr lang="en-US" dirty="0" smtClean="0"/>
              <a:t>Risk Management Training</a:t>
            </a:r>
            <a:endParaRPr lang="en-US" dirty="0"/>
          </a:p>
        </p:txBody>
      </p:sp>
      <p:sp>
        <p:nvSpPr>
          <p:cNvPr id="3" name="Content Placeholder 2"/>
          <p:cNvSpPr>
            <a:spLocks noGrp="1"/>
          </p:cNvSpPr>
          <p:nvPr>
            <p:ph sz="half" idx="1"/>
          </p:nvPr>
        </p:nvSpPr>
        <p:spPr>
          <a:xfrm>
            <a:off x="838200" y="1143000"/>
            <a:ext cx="8229600" cy="5029200"/>
          </a:xfrm>
        </p:spPr>
        <p:txBody>
          <a:bodyPr>
            <a:normAutofit/>
          </a:bodyPr>
          <a:lstStyle/>
          <a:p>
            <a:pPr>
              <a:buNone/>
            </a:pPr>
            <a:r>
              <a:rPr lang="en-US" sz="3600" b="1" dirty="0" smtClean="0"/>
              <a:t>Next Steps</a:t>
            </a:r>
            <a:endParaRPr lang="en-US" b="1" dirty="0" smtClean="0"/>
          </a:p>
          <a:p>
            <a:pPr>
              <a:buNone/>
            </a:pPr>
            <a:r>
              <a:rPr lang="en-US" sz="1800" dirty="0" smtClean="0"/>
              <a:t>Within 45 days following completion training, the officers or advisors receiving the training must:</a:t>
            </a:r>
          </a:p>
          <a:p>
            <a:pPr>
              <a:buNone/>
            </a:pPr>
            <a:endParaRPr lang="en-US" sz="1800" dirty="0" smtClean="0"/>
          </a:p>
          <a:p>
            <a:pPr lvl="0"/>
            <a:r>
              <a:rPr lang="en-US" sz="2400" dirty="0" smtClean="0"/>
              <a:t>Report the program content at a meeting of the full membership of the recognized student organization. </a:t>
            </a:r>
          </a:p>
          <a:p>
            <a:pPr lvl="0"/>
            <a:endParaRPr lang="en-US" sz="2400" dirty="0" smtClean="0"/>
          </a:p>
          <a:p>
            <a:pPr lvl="0"/>
            <a:r>
              <a:rPr lang="en-US" sz="2400" dirty="0" smtClean="0"/>
              <a:t>Submit to the Office of Student Engagement and Leadership a signed statement saying the report was made.</a:t>
            </a:r>
          </a:p>
          <a:p>
            <a:pPr lvl="0">
              <a:buNone/>
            </a:pPr>
            <a:endParaRPr lang="en-US" sz="2400" dirty="0" smtClean="0"/>
          </a:p>
          <a:p>
            <a:pPr lvl="0"/>
            <a:r>
              <a:rPr lang="en-US" sz="2400" dirty="0" smtClean="0"/>
              <a:t>Adopt a risk management policy for the organization.</a:t>
            </a:r>
            <a:endParaRPr lang="en-US" sz="2400" dirty="0"/>
          </a:p>
        </p:txBody>
      </p:sp>
      <p:sp>
        <p:nvSpPr>
          <p:cNvPr id="5" name="Slide Number Placeholder 4"/>
          <p:cNvSpPr>
            <a:spLocks noGrp="1"/>
          </p:cNvSpPr>
          <p:nvPr>
            <p:ph type="sldNum" sz="quarter" idx="12"/>
          </p:nvPr>
        </p:nvSpPr>
        <p:spPr/>
        <p:txBody>
          <a:bodyPr/>
          <a:lstStyle/>
          <a:p>
            <a:pPr>
              <a:defRPr/>
            </a:pPr>
            <a:fld id="{56039845-206E-4D43-9E5F-DD43C0647861}" type="slidenum">
              <a:rPr lang="en-US" smtClean="0"/>
              <a:pPr>
                <a:defRPr/>
              </a:pPr>
              <a:t>56</a:t>
            </a:fld>
            <a:endParaRPr lang="en-US" dirty="0"/>
          </a:p>
        </p:txBody>
      </p:sp>
    </p:spTree>
    <p:custDataLst>
      <p:tags r:id="rId1"/>
    </p:custDataLst>
    <p:extLst>
      <p:ext uri="{BB962C8B-B14F-4D97-AF65-F5344CB8AC3E}">
        <p14:creationId xmlns:p14="http://schemas.microsoft.com/office/powerpoint/2010/main" val="292089119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5943600"/>
          </a:xfrm>
        </p:spPr>
        <p:txBody>
          <a:bodyPr anchor="ctr">
            <a:normAutofit lnSpcReduction="10000"/>
          </a:bodyPr>
          <a:lstStyle/>
          <a:p>
            <a:pPr>
              <a:buNone/>
            </a:pPr>
            <a:r>
              <a:rPr lang="en-US" sz="4400" b="1" dirty="0" smtClean="0"/>
              <a:t>Questions?</a:t>
            </a:r>
          </a:p>
          <a:p>
            <a:pPr>
              <a:buNone/>
            </a:pPr>
            <a:endParaRPr lang="en-US" sz="4400" b="1" dirty="0" smtClean="0"/>
          </a:p>
          <a:p>
            <a:pPr>
              <a:buNone/>
            </a:pPr>
            <a:r>
              <a:rPr lang="en-US" sz="4400" b="1" dirty="0" smtClean="0"/>
              <a:t>For all policies refer to: </a:t>
            </a:r>
          </a:p>
          <a:p>
            <a:pPr marL="825246" indent="-742950">
              <a:buNone/>
            </a:pPr>
            <a:r>
              <a:rPr lang="en-US" sz="4400" b="1" dirty="0" smtClean="0"/>
              <a:t>The Campus Organizations Handbook and the Code of Student Life; both available at the Office of Student Affairs (JBK) or online at </a:t>
            </a:r>
            <a:r>
              <a:rPr lang="en-US" sz="4400" b="1" u="sng" dirty="0" smtClean="0"/>
              <a:t>www.wtamu.edu</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4294967295"/>
          </p:nvPr>
        </p:nvSpPr>
        <p:spPr>
          <a:xfrm>
            <a:off x="228600" y="1676400"/>
            <a:ext cx="8610600" cy="4800600"/>
          </a:xfrm>
        </p:spPr>
        <p:txBody>
          <a:bodyPr/>
          <a:lstStyle/>
          <a:p>
            <a:pPr algn="ctr" eaLnBrk="1" hangingPunct="1">
              <a:lnSpc>
                <a:spcPct val="80000"/>
              </a:lnSpc>
              <a:buFontTx/>
              <a:buNone/>
            </a:pPr>
            <a:r>
              <a:rPr lang="en-US" sz="3600" b="1" dirty="0"/>
              <a:t>Find strategies you can apply to reduce the severity of the risk and probability that something will go </a:t>
            </a:r>
            <a:r>
              <a:rPr lang="en-US" sz="3600" b="1" dirty="0" smtClean="0"/>
              <a:t>wrong…</a:t>
            </a:r>
          </a:p>
          <a:p>
            <a:pPr algn="ctr" eaLnBrk="1" hangingPunct="1">
              <a:lnSpc>
                <a:spcPct val="80000"/>
              </a:lnSpc>
              <a:buFontTx/>
              <a:buNone/>
            </a:pPr>
            <a:endParaRPr lang="en-US" sz="3600" b="1" dirty="0" smtClean="0"/>
          </a:p>
          <a:p>
            <a:pPr algn="ctr" eaLnBrk="1" hangingPunct="1">
              <a:lnSpc>
                <a:spcPct val="80000"/>
              </a:lnSpc>
              <a:buFontTx/>
              <a:buNone/>
            </a:pPr>
            <a:r>
              <a:rPr lang="en-US" sz="3600" b="1" u="sng" dirty="0" smtClean="0">
                <a:solidFill>
                  <a:srgbClr val="230DC3"/>
                </a:solidFill>
              </a:rPr>
              <a:t>www.wtamu.edu/risk</a:t>
            </a:r>
            <a:endParaRPr lang="en-US" sz="3600" b="1" u="sng" dirty="0">
              <a:solidFill>
                <a:srgbClr val="230DC3"/>
              </a:solidFill>
            </a:endParaRPr>
          </a:p>
          <a:p>
            <a:pPr eaLnBrk="1" hangingPunct="1">
              <a:lnSpc>
                <a:spcPct val="80000"/>
              </a:lnSpc>
              <a:buNone/>
            </a:pPr>
            <a:endParaRPr lang="en-US" sz="2000" dirty="0" smtClean="0"/>
          </a:p>
          <a:p>
            <a:pPr eaLnBrk="1" hangingPunct="1">
              <a:lnSpc>
                <a:spcPct val="80000"/>
              </a:lnSpc>
              <a:buNone/>
            </a:pPr>
            <a:endParaRPr lang="en-US" sz="2000" dirty="0"/>
          </a:p>
          <a:p>
            <a:pPr eaLnBrk="1" hangingPunct="1">
              <a:lnSpc>
                <a:spcPct val="80000"/>
              </a:lnSpc>
              <a:buFontTx/>
              <a:buNone/>
            </a:pPr>
            <a:endParaRPr lang="en-US" sz="20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1905000"/>
          <a:ext cx="8839200" cy="1447800"/>
        </p:xfrm>
        <a:graphic>
          <a:graphicData uri="http://schemas.openxmlformats.org/drawingml/2006/table">
            <a:tbl>
              <a:tblPr/>
              <a:tblGrid>
                <a:gridCol w="1708150"/>
                <a:gridCol w="1782763"/>
                <a:gridCol w="1377950"/>
                <a:gridCol w="1198562"/>
                <a:gridCol w="2771775"/>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LIST SPECIAL ACTIVITIES</a:t>
                      </a:r>
                      <a:endParaRPr kumimoji="0" lang="en-US" sz="9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ASSOCIATED RISKS*</a:t>
                      </a:r>
                      <a:endParaRPr kumimoji="0" lang="en-US" sz="9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SERIOUSNESS</a:t>
                      </a:r>
                      <a:endParaRPr kumimoji="0" lang="en-US" sz="9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PROBABILITY</a:t>
                      </a:r>
                      <a:endParaRPr kumimoji="0" lang="en-US" sz="9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METHOD TO MANAGE RISKS**</a:t>
                      </a:r>
                      <a:endParaRPr kumimoji="0" lang="en-US" sz="9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en-US" sz="900" b="1" i="0" u="none" strike="noStrike" cap="none" normalizeH="0" baseline="0" dirty="0" smtClean="0">
                          <a:ln>
                            <a:noFill/>
                          </a:ln>
                          <a:solidFill>
                            <a:srgbClr val="230DC3"/>
                          </a:solidFill>
                          <a:effectLst/>
                          <a:latin typeface="Arial" pitchFamily="42" charset="0"/>
                        </a:rPr>
                        <a:t>BB Gun Shooting</a:t>
                      </a: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kumimoji="0" lang="en-US" sz="900" b="1" i="0" u="none" strike="noStrike" cap="none" normalizeH="0" baseline="0" dirty="0" smtClean="0">
                        <a:ln>
                          <a:noFill/>
                        </a:ln>
                        <a:solidFill>
                          <a:srgbClr val="230DC3"/>
                        </a:solidFill>
                        <a:effectLst/>
                        <a:latin typeface="Arial" pitchFamily="42"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en-US" sz="900" b="1" i="0" u="none" strike="noStrike" cap="none" normalizeH="0" baseline="0" dirty="0" smtClean="0">
                          <a:ln>
                            <a:noFill/>
                          </a:ln>
                          <a:solidFill>
                            <a:srgbClr val="230DC3"/>
                          </a:solidFill>
                          <a:effectLst/>
                          <a:latin typeface="Arial" pitchFamily="42" charset="0"/>
                        </a:rPr>
                        <a:t>Climbing Wall</a:t>
                      </a: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kumimoji="0" lang="en-US" sz="900" b="1" i="0" u="none" strike="noStrike" cap="none" normalizeH="0" baseline="0" dirty="0" smtClean="0">
                        <a:ln>
                          <a:noFill/>
                        </a:ln>
                        <a:solidFill>
                          <a:srgbClr val="230DC3"/>
                        </a:solidFill>
                        <a:effectLst/>
                        <a:latin typeface="Arial" pitchFamily="42"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en-US" sz="900" b="1" i="0" u="none" strike="noStrike" cap="none" normalizeH="0" baseline="0" dirty="0" smtClean="0">
                          <a:ln>
                            <a:noFill/>
                          </a:ln>
                          <a:solidFill>
                            <a:srgbClr val="230DC3"/>
                          </a:solidFill>
                          <a:effectLst/>
                          <a:latin typeface="Arial" pitchFamily="42" charset="0"/>
                        </a:rPr>
                        <a:t>Archery</a:t>
                      </a: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kumimoji="0" lang="en-US" sz="900" b="1" i="0" u="none" strike="noStrike" cap="none" normalizeH="0" baseline="0" dirty="0" smtClean="0">
                        <a:ln>
                          <a:noFill/>
                        </a:ln>
                        <a:solidFill>
                          <a:srgbClr val="230DC3"/>
                        </a:solidFill>
                        <a:effectLst/>
                        <a:latin typeface="Arial" pitchFamily="42"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r>
                        <a:rPr kumimoji="0" lang="en-US" sz="900" b="1" i="0" u="none" strike="noStrike" cap="none" normalizeH="0" baseline="0" dirty="0" smtClean="0">
                          <a:ln>
                            <a:noFill/>
                          </a:ln>
                          <a:solidFill>
                            <a:srgbClr val="230DC3"/>
                          </a:solidFill>
                          <a:effectLst/>
                          <a:latin typeface="Arial" pitchFamily="42" charset="0"/>
                        </a:rPr>
                        <a:t>ATV’s</a:t>
                      </a:r>
                      <a:endParaRPr kumimoji="0" lang="en-US" sz="900" b="1" i="0" u="none" strike="noStrike" cap="none" normalizeH="0" baseline="0" dirty="0">
                        <a:ln>
                          <a:noFill/>
                        </a:ln>
                        <a:solidFill>
                          <a:srgbClr val="230DC3"/>
                        </a:solidFill>
                        <a:effectLst/>
                        <a:latin typeface="Arial"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4.</a:t>
                      </a:r>
                      <a:endParaRPr kumimoji="0" lang="en-US" sz="9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4.</a:t>
                      </a:r>
                      <a:endParaRPr kumimoji="0" lang="en-US" sz="9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4.</a:t>
                      </a:r>
                      <a:endParaRPr kumimoji="0" lang="en-US" sz="9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pitchFamily="42" charset="0"/>
                        </a:rPr>
                        <a:t>4.</a:t>
                      </a:r>
                      <a:endParaRPr kumimoji="0" lang="en-US" sz="9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48126" marR="4812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3124200" y="4038600"/>
          <a:ext cx="3040063" cy="1340803"/>
        </p:xfrm>
        <a:graphic>
          <a:graphicData uri="http://schemas.openxmlformats.org/drawingml/2006/table">
            <a:tbl>
              <a:tblPr/>
              <a:tblGrid>
                <a:gridCol w="838200"/>
                <a:gridCol w="501650"/>
                <a:gridCol w="566738"/>
                <a:gridCol w="566737"/>
                <a:gridCol w="566738"/>
              </a:tblGrid>
              <a:tr h="201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Probability</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016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Seriousness</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A</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B</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C</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300" b="1"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D</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I</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016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II</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016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III</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FF"/>
                    </a:solidFill>
                  </a:tcPr>
                </a:tc>
              </a:tr>
              <a:tr h="2016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Arial" pitchFamily="42" charset="0"/>
                          <a:ea typeface="Times New Roman" pitchFamily="42" charset="0"/>
                          <a:cs typeface="Times New Roman" pitchFamily="42" charset="0"/>
                        </a:rPr>
                        <a:t>IV</a:t>
                      </a: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sz="1100" b="0" i="0" u="none" strike="noStrike" cap="none" normalizeH="0" baseline="0" dirty="0">
                        <a:ln>
                          <a:noFill/>
                        </a:ln>
                        <a:solidFill>
                          <a:schemeClr val="tx1"/>
                        </a:solidFill>
                        <a:effectLst/>
                        <a:latin typeface="Times New Roman" pitchFamily="42" charset="0"/>
                        <a:ea typeface="Times New Roman" pitchFamily="42" charset="0"/>
                        <a:cs typeface="Times New Roman" pitchFamily="4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FF"/>
                    </a:solidFill>
                  </a:tcPr>
                </a:tc>
              </a:tr>
            </a:tbl>
          </a:graphicData>
        </a:graphic>
      </p:graphicFrame>
      <p:sp>
        <p:nvSpPr>
          <p:cNvPr id="10303" name="Text Box 5"/>
          <p:cNvSpPr txBox="1">
            <a:spLocks noChangeArrowheads="1"/>
          </p:cNvSpPr>
          <p:nvPr/>
        </p:nvSpPr>
        <p:spPr bwMode="auto">
          <a:xfrm>
            <a:off x="533400" y="76200"/>
            <a:ext cx="7878763" cy="352425"/>
          </a:xfrm>
          <a:prstGeom prst="rect">
            <a:avLst/>
          </a:prstGeom>
          <a:solidFill>
            <a:srgbClr val="7030A0"/>
          </a:solidFill>
          <a:ln w="9525">
            <a:solidFill>
              <a:srgbClr val="000000"/>
            </a:solidFill>
            <a:miter lim="800000"/>
            <a:headEnd/>
            <a:tailEnd/>
          </a:ln>
        </p:spPr>
        <p:txBody>
          <a:bodyPr>
            <a:prstTxWarp prst="textNoShape">
              <a:avLst/>
            </a:prstTxWarp>
          </a:bodyPr>
          <a:lstStyle/>
          <a:p>
            <a:pPr algn="ctr"/>
            <a:r>
              <a:rPr lang="en-US" sz="2000" b="1" dirty="0">
                <a:solidFill>
                  <a:srgbClr val="FFFFFF"/>
                </a:solidFill>
                <a:ea typeface="Times New Roman" pitchFamily="42" charset="0"/>
                <a:cs typeface="Arial" pitchFamily="42" charset="0"/>
              </a:rPr>
              <a:t>RISK MANAGEMENT AND INSURANCE MATRIX</a:t>
            </a:r>
            <a:endParaRPr lang="en-US" dirty="0">
              <a:ea typeface="Times New Roman" pitchFamily="42" charset="0"/>
              <a:cs typeface="Arial" pitchFamily="42" charset="0"/>
            </a:endParaRPr>
          </a:p>
        </p:txBody>
      </p:sp>
      <p:sp>
        <p:nvSpPr>
          <p:cNvPr id="10304" name="Text Box 3"/>
          <p:cNvSpPr txBox="1">
            <a:spLocks noChangeArrowheads="1"/>
          </p:cNvSpPr>
          <p:nvPr/>
        </p:nvSpPr>
        <p:spPr bwMode="auto">
          <a:xfrm>
            <a:off x="0" y="3886200"/>
            <a:ext cx="2967038" cy="2133600"/>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n-US" sz="1000" b="1" dirty="0">
                <a:latin typeface="Arial Narrow" pitchFamily="42" charset="0"/>
                <a:ea typeface="Times New Roman" pitchFamily="42" charset="0"/>
                <a:cs typeface="Times New Roman" pitchFamily="42" charset="0"/>
              </a:rPr>
              <a:t>SERIOUSNESS</a:t>
            </a:r>
            <a:endParaRPr lang="en-US" sz="900" dirty="0"/>
          </a:p>
          <a:p>
            <a:pPr eaLnBrk="0" hangingPunct="0"/>
            <a:r>
              <a:rPr lang="en-US" sz="1000" dirty="0">
                <a:latin typeface="Arial Narrow" pitchFamily="42" charset="0"/>
                <a:ea typeface="Times New Roman" pitchFamily="42" charset="0"/>
                <a:cs typeface="Times New Roman" pitchFamily="42" charset="0"/>
              </a:rPr>
              <a:t>I </a:t>
            </a:r>
            <a:r>
              <a:rPr lang="en-US" sz="1000" dirty="0">
                <a:latin typeface="Times New Roman" pitchFamily="42" charset="0"/>
                <a:ea typeface="Times New Roman" pitchFamily="42" charset="0"/>
                <a:cs typeface="Times New Roman" pitchFamily="42" charset="0"/>
              </a:rPr>
              <a:t>–</a:t>
            </a:r>
            <a:r>
              <a:rPr lang="en-US" sz="1000" dirty="0">
                <a:latin typeface="Arial Narrow" pitchFamily="42" charset="0"/>
                <a:ea typeface="Times New Roman" pitchFamily="42" charset="0"/>
                <a:cs typeface="Times New Roman" pitchFamily="42" charset="0"/>
              </a:rPr>
              <a:t> May result in death.</a:t>
            </a:r>
          </a:p>
          <a:p>
            <a:pPr eaLnBrk="0" hangingPunct="0"/>
            <a:endParaRPr lang="en-US" sz="900" dirty="0"/>
          </a:p>
          <a:p>
            <a:pPr eaLnBrk="0" hangingPunct="0"/>
            <a:r>
              <a:rPr lang="en-US" sz="1000" dirty="0">
                <a:latin typeface="Arial Narrow" pitchFamily="42" charset="0"/>
                <a:ea typeface="Times New Roman" pitchFamily="42" charset="0"/>
                <a:cs typeface="Times New Roman" pitchFamily="42" charset="0"/>
              </a:rPr>
              <a:t>II </a:t>
            </a:r>
            <a:r>
              <a:rPr lang="en-US" sz="1000" dirty="0">
                <a:latin typeface="Times New Roman" pitchFamily="42" charset="0"/>
                <a:ea typeface="Times New Roman" pitchFamily="42" charset="0"/>
                <a:cs typeface="Times New Roman" pitchFamily="42" charset="0"/>
              </a:rPr>
              <a:t>–</a:t>
            </a:r>
            <a:r>
              <a:rPr lang="en-US" sz="1000" dirty="0">
                <a:latin typeface="Arial Narrow" pitchFamily="42" charset="0"/>
                <a:ea typeface="Times New Roman" pitchFamily="42" charset="0"/>
                <a:cs typeface="Times New Roman" pitchFamily="42" charset="0"/>
              </a:rPr>
              <a:t> May cause severe injury, major property damage, significant financial loss, and/or result in negative publicity for the organization and/or institution.</a:t>
            </a:r>
            <a:endParaRPr lang="en-US" sz="900" dirty="0"/>
          </a:p>
          <a:p>
            <a:pPr eaLnBrk="0" hangingPunct="0"/>
            <a:endParaRPr lang="en-US" sz="1000" dirty="0">
              <a:latin typeface="Arial Narrow" pitchFamily="42" charset="0"/>
              <a:ea typeface="Times New Roman" pitchFamily="42" charset="0"/>
              <a:cs typeface="Times New Roman" pitchFamily="42" charset="0"/>
            </a:endParaRPr>
          </a:p>
          <a:p>
            <a:pPr eaLnBrk="0" hangingPunct="0"/>
            <a:r>
              <a:rPr lang="en-US" sz="1000" dirty="0">
                <a:latin typeface="Arial Narrow" pitchFamily="42" charset="0"/>
                <a:ea typeface="Times New Roman" pitchFamily="42" charset="0"/>
                <a:cs typeface="Times New Roman" pitchFamily="42" charset="0"/>
              </a:rPr>
              <a:t>III </a:t>
            </a:r>
            <a:r>
              <a:rPr lang="en-US" sz="1000" dirty="0">
                <a:latin typeface="Times New Roman" pitchFamily="42" charset="0"/>
                <a:ea typeface="Times New Roman" pitchFamily="42" charset="0"/>
                <a:cs typeface="Times New Roman" pitchFamily="42" charset="0"/>
              </a:rPr>
              <a:t>–</a:t>
            </a:r>
            <a:r>
              <a:rPr lang="en-US" sz="1000" dirty="0">
                <a:latin typeface="Arial Narrow" pitchFamily="42" charset="0"/>
                <a:ea typeface="Times New Roman" pitchFamily="42" charset="0"/>
                <a:cs typeface="Times New Roman" pitchFamily="42" charset="0"/>
              </a:rPr>
              <a:t> May cause minor injury, illness, property damage, financial loss, and/or could result in negative publicity for the organization and/or institution.</a:t>
            </a:r>
            <a:endParaRPr lang="en-US" sz="900" dirty="0"/>
          </a:p>
          <a:p>
            <a:pPr eaLnBrk="0" hangingPunct="0"/>
            <a:endParaRPr lang="en-US" sz="1000" dirty="0">
              <a:latin typeface="Arial Narrow" pitchFamily="42" charset="0"/>
              <a:ea typeface="Times New Roman" pitchFamily="42" charset="0"/>
              <a:cs typeface="Times New Roman" pitchFamily="42" charset="0"/>
            </a:endParaRPr>
          </a:p>
          <a:p>
            <a:pPr eaLnBrk="0" hangingPunct="0"/>
            <a:r>
              <a:rPr lang="en-US" sz="1000" dirty="0">
                <a:latin typeface="Arial Narrow" pitchFamily="42" charset="0"/>
                <a:ea typeface="Times New Roman" pitchFamily="42" charset="0"/>
                <a:cs typeface="Times New Roman" pitchFamily="42" charset="0"/>
              </a:rPr>
              <a:t>IV </a:t>
            </a:r>
            <a:r>
              <a:rPr lang="en-US" sz="1000" dirty="0">
                <a:latin typeface="Times New Roman" pitchFamily="42" charset="0"/>
                <a:ea typeface="Times New Roman" pitchFamily="42" charset="0"/>
                <a:cs typeface="Times New Roman" pitchFamily="42" charset="0"/>
              </a:rPr>
              <a:t>–</a:t>
            </a:r>
            <a:r>
              <a:rPr lang="en-US" sz="1000" dirty="0">
                <a:latin typeface="Arial Narrow" pitchFamily="42" charset="0"/>
                <a:ea typeface="Times New Roman" pitchFamily="42" charset="0"/>
                <a:cs typeface="Times New Roman" pitchFamily="42" charset="0"/>
              </a:rPr>
              <a:t> Hazard presents a minimal threat to safety, health, and well-being of participants.</a:t>
            </a:r>
            <a:endParaRPr lang="en-US" sz="900" dirty="0"/>
          </a:p>
          <a:p>
            <a:pPr eaLnBrk="0" hangingPunct="0"/>
            <a:endParaRPr lang="en-US" dirty="0"/>
          </a:p>
        </p:txBody>
      </p:sp>
      <p:sp>
        <p:nvSpPr>
          <p:cNvPr id="10305" name="Text Box 4"/>
          <p:cNvSpPr txBox="1">
            <a:spLocks noChangeArrowheads="1"/>
          </p:cNvSpPr>
          <p:nvPr/>
        </p:nvSpPr>
        <p:spPr bwMode="auto">
          <a:xfrm>
            <a:off x="6248400" y="4038600"/>
            <a:ext cx="2647950" cy="1676400"/>
          </a:xfrm>
          <a:prstGeom prst="rect">
            <a:avLst/>
          </a:prstGeom>
          <a:solidFill>
            <a:srgbClr val="FFFFFF"/>
          </a:solidFill>
          <a:ln w="9525">
            <a:solidFill>
              <a:srgbClr val="000000"/>
            </a:solidFill>
            <a:miter lim="800000"/>
            <a:headEnd/>
            <a:tailEnd/>
          </a:ln>
        </p:spPr>
        <p:txBody>
          <a:bodyPr>
            <a:prstTxWarp prst="textNoShape">
              <a:avLst/>
            </a:prstTxWarp>
          </a:bodyPr>
          <a:lstStyle/>
          <a:p>
            <a:pPr algn="ctr"/>
            <a:r>
              <a:rPr lang="en-US" sz="1000" b="1" dirty="0">
                <a:latin typeface="Arial Narrow" pitchFamily="42" charset="0"/>
                <a:ea typeface="Times New Roman" pitchFamily="42" charset="0"/>
                <a:cs typeface="Times New Roman" pitchFamily="42" charset="0"/>
              </a:rPr>
              <a:t>PROBABILITY</a:t>
            </a:r>
            <a:endParaRPr lang="en-US" sz="900" dirty="0"/>
          </a:p>
          <a:p>
            <a:pPr eaLnBrk="0" hangingPunct="0"/>
            <a:r>
              <a:rPr lang="en-US" sz="1100" dirty="0">
                <a:latin typeface="Arial Narrow" pitchFamily="42" charset="0"/>
                <a:ea typeface="Times New Roman" pitchFamily="42" charset="0"/>
                <a:cs typeface="Times New Roman" pitchFamily="42" charset="0"/>
              </a:rPr>
              <a:t>A </a:t>
            </a:r>
            <a:r>
              <a:rPr lang="en-US" sz="1100" dirty="0">
                <a:latin typeface="Times New Roman" pitchFamily="42" charset="0"/>
                <a:ea typeface="Times New Roman" pitchFamily="42" charset="0"/>
                <a:cs typeface="Times New Roman" pitchFamily="42" charset="0"/>
              </a:rPr>
              <a:t>–</a:t>
            </a:r>
            <a:r>
              <a:rPr lang="en-US" sz="1100" dirty="0">
                <a:latin typeface="Arial Narrow" pitchFamily="42" charset="0"/>
                <a:ea typeface="Times New Roman" pitchFamily="42" charset="0"/>
                <a:cs typeface="Times New Roman" pitchFamily="42" charset="0"/>
              </a:rPr>
              <a:t> Likely to occur immediately or in a short period of time, expected to occur frequently.</a:t>
            </a:r>
          </a:p>
          <a:p>
            <a:pPr eaLnBrk="0" hangingPunct="0"/>
            <a:endParaRPr lang="en-US" sz="900" dirty="0"/>
          </a:p>
          <a:p>
            <a:pPr eaLnBrk="0" hangingPunct="0"/>
            <a:r>
              <a:rPr lang="en-US" sz="1100" dirty="0">
                <a:latin typeface="Arial Narrow" pitchFamily="42" charset="0"/>
                <a:ea typeface="Times New Roman" pitchFamily="42" charset="0"/>
                <a:cs typeface="Times New Roman" pitchFamily="42" charset="0"/>
              </a:rPr>
              <a:t>B </a:t>
            </a:r>
            <a:r>
              <a:rPr lang="en-US" sz="1100" dirty="0">
                <a:latin typeface="Times New Roman" pitchFamily="42" charset="0"/>
                <a:ea typeface="Times New Roman" pitchFamily="42" charset="0"/>
                <a:cs typeface="Times New Roman" pitchFamily="42" charset="0"/>
              </a:rPr>
              <a:t>–</a:t>
            </a:r>
            <a:r>
              <a:rPr lang="en-US" sz="1100" dirty="0">
                <a:latin typeface="Arial Narrow" pitchFamily="42" charset="0"/>
                <a:ea typeface="Times New Roman" pitchFamily="42" charset="0"/>
                <a:cs typeface="Times New Roman" pitchFamily="42" charset="0"/>
              </a:rPr>
              <a:t> Probably will come in time</a:t>
            </a:r>
            <a:endParaRPr lang="en-US" sz="900" dirty="0"/>
          </a:p>
          <a:p>
            <a:pPr eaLnBrk="0" hangingPunct="0"/>
            <a:endParaRPr lang="en-US" sz="1100" dirty="0">
              <a:latin typeface="Arial Narrow" pitchFamily="42" charset="0"/>
              <a:ea typeface="Times New Roman" pitchFamily="42" charset="0"/>
              <a:cs typeface="Times New Roman" pitchFamily="42" charset="0"/>
            </a:endParaRPr>
          </a:p>
          <a:p>
            <a:pPr eaLnBrk="0" hangingPunct="0"/>
            <a:r>
              <a:rPr lang="en-US" sz="1100" dirty="0">
                <a:latin typeface="Arial Narrow" pitchFamily="42" charset="0"/>
                <a:ea typeface="Times New Roman" pitchFamily="42" charset="0"/>
                <a:cs typeface="Times New Roman" pitchFamily="42" charset="0"/>
              </a:rPr>
              <a:t>C </a:t>
            </a:r>
            <a:r>
              <a:rPr lang="en-US" sz="1100" dirty="0">
                <a:latin typeface="Times New Roman" pitchFamily="42" charset="0"/>
                <a:ea typeface="Times New Roman" pitchFamily="42" charset="0"/>
                <a:cs typeface="Times New Roman" pitchFamily="42" charset="0"/>
              </a:rPr>
              <a:t>–</a:t>
            </a:r>
            <a:r>
              <a:rPr lang="en-US" sz="1100" dirty="0">
                <a:latin typeface="Arial Narrow" pitchFamily="42" charset="0"/>
                <a:ea typeface="Times New Roman" pitchFamily="42" charset="0"/>
                <a:cs typeface="Times New Roman" pitchFamily="42" charset="0"/>
              </a:rPr>
              <a:t> May occur in time.</a:t>
            </a:r>
            <a:endParaRPr lang="en-US" sz="900" dirty="0"/>
          </a:p>
          <a:p>
            <a:pPr eaLnBrk="0" hangingPunct="0"/>
            <a:endParaRPr lang="en-US" sz="1100" dirty="0">
              <a:latin typeface="Arial Narrow" pitchFamily="42" charset="0"/>
              <a:ea typeface="Times New Roman" pitchFamily="42" charset="0"/>
              <a:cs typeface="Times New Roman" pitchFamily="42" charset="0"/>
            </a:endParaRPr>
          </a:p>
          <a:p>
            <a:pPr eaLnBrk="0" hangingPunct="0"/>
            <a:r>
              <a:rPr lang="en-US" sz="1100" dirty="0">
                <a:latin typeface="Arial Narrow" pitchFamily="42" charset="0"/>
                <a:ea typeface="Times New Roman" pitchFamily="42" charset="0"/>
                <a:cs typeface="Times New Roman" pitchFamily="42" charset="0"/>
              </a:rPr>
              <a:t>D </a:t>
            </a:r>
            <a:r>
              <a:rPr lang="en-US" sz="1100" dirty="0">
                <a:latin typeface="Times New Roman" pitchFamily="42" charset="0"/>
                <a:ea typeface="Times New Roman" pitchFamily="42" charset="0"/>
                <a:cs typeface="Times New Roman" pitchFamily="42" charset="0"/>
              </a:rPr>
              <a:t>–</a:t>
            </a:r>
            <a:r>
              <a:rPr lang="en-US" sz="1100" dirty="0">
                <a:latin typeface="Arial Narrow" pitchFamily="42" charset="0"/>
                <a:ea typeface="Times New Roman" pitchFamily="42" charset="0"/>
                <a:cs typeface="Times New Roman" pitchFamily="42" charset="0"/>
              </a:rPr>
              <a:t> Unlikely to occur.</a:t>
            </a:r>
            <a:endParaRPr lang="en-US" sz="900" dirty="0"/>
          </a:p>
          <a:p>
            <a:pPr eaLnBrk="0" hangingPunct="0"/>
            <a:endParaRPr lang="en-US" dirty="0"/>
          </a:p>
        </p:txBody>
      </p:sp>
      <p:sp>
        <p:nvSpPr>
          <p:cNvPr id="1030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prstTxWarp prst="textNoShape">
              <a:avLst/>
            </a:prstTxWarp>
            <a:spAutoFit/>
          </a:bodyPr>
          <a:lstStyle/>
          <a:p>
            <a:endParaRPr lang="en-US" dirty="0"/>
          </a:p>
        </p:txBody>
      </p:sp>
      <p:sp>
        <p:nvSpPr>
          <p:cNvPr id="10307" name="TextBox 15"/>
          <p:cNvSpPr txBox="1">
            <a:spLocks noChangeArrowheads="1"/>
          </p:cNvSpPr>
          <p:nvPr/>
        </p:nvSpPr>
        <p:spPr bwMode="auto">
          <a:xfrm>
            <a:off x="0" y="533400"/>
            <a:ext cx="9144000" cy="1384300"/>
          </a:xfrm>
          <a:prstGeom prst="rect">
            <a:avLst/>
          </a:prstGeom>
          <a:noFill/>
          <a:ln w="9525">
            <a:noFill/>
            <a:miter lim="800000"/>
            <a:headEnd/>
            <a:tailEnd/>
          </a:ln>
        </p:spPr>
        <p:txBody>
          <a:bodyPr>
            <a:prstTxWarp prst="textNoShape">
              <a:avLst/>
            </a:prstTxWarp>
            <a:spAutoFit/>
          </a:bodyPr>
          <a:lstStyle/>
          <a:p>
            <a:r>
              <a:rPr lang="en-US" sz="1000" dirty="0"/>
              <a:t>Please feel free to speak to or consult with staff in Student Activities to assist in this risk assessment and insurance management process.</a:t>
            </a:r>
          </a:p>
          <a:p>
            <a:r>
              <a:rPr lang="en-US" sz="1000" dirty="0"/>
              <a:t>	Step One – List all event activities or concerns.</a:t>
            </a:r>
          </a:p>
          <a:p>
            <a:r>
              <a:rPr lang="en-US" sz="1000" dirty="0"/>
              <a:t>	Step Two – Identify risks associated with each activity.  </a:t>
            </a:r>
          </a:p>
          <a:p>
            <a:r>
              <a:rPr lang="en-US" sz="1000" dirty="0"/>
              <a:t>	Step Three – Use the Matrix to determine the level of risk before applying any Risk Management strategies</a:t>
            </a:r>
          </a:p>
          <a:p>
            <a:r>
              <a:rPr lang="en-US" sz="1000" dirty="0"/>
              <a:t>	Step Four – Brainstorm methods to manage risks.  See if you can reduce the probability that something will go wrong.</a:t>
            </a:r>
          </a:p>
          <a:p>
            <a:r>
              <a:rPr lang="en-US" sz="1000" dirty="0"/>
              <a:t>	Step Five – Submit Risk Management &amp; Insurance Matrix with Activity Proposal to Student Activities.</a:t>
            </a:r>
          </a:p>
          <a:p>
            <a:endParaRPr lang="en-US" sz="1200" b="1" dirty="0"/>
          </a:p>
          <a:p>
            <a:r>
              <a:rPr lang="en-US" sz="1200" b="1" dirty="0"/>
              <a:t>NAME OF EVENT: 	</a:t>
            </a:r>
            <a:r>
              <a:rPr lang="en-US" sz="1200" b="1" i="1" dirty="0" smtClean="0">
                <a:solidFill>
                  <a:srgbClr val="230DC3"/>
                </a:solidFill>
              </a:rPr>
              <a:t> WTAMU Outdoors</a:t>
            </a:r>
            <a:endParaRPr lang="en-US" sz="1200" b="1" dirty="0"/>
          </a:p>
        </p:txBody>
      </p:sp>
      <p:sp>
        <p:nvSpPr>
          <p:cNvPr id="10308" name="Rectangle 12"/>
          <p:cNvSpPr>
            <a:spLocks noChangeArrowheads="1"/>
          </p:cNvSpPr>
          <p:nvPr/>
        </p:nvSpPr>
        <p:spPr bwMode="auto">
          <a:xfrm>
            <a:off x="0" y="3381345"/>
            <a:ext cx="9081332" cy="400110"/>
          </a:xfrm>
          <a:prstGeom prst="rect">
            <a:avLst/>
          </a:prstGeom>
          <a:noFill/>
          <a:ln w="9525">
            <a:noFill/>
            <a:miter lim="800000"/>
            <a:headEnd/>
            <a:tailEnd/>
          </a:ln>
        </p:spPr>
        <p:txBody>
          <a:bodyPr wrap="none" anchor="ctr">
            <a:prstTxWarp prst="textNoShape">
              <a:avLst/>
            </a:prstTxWarp>
            <a:spAutoFit/>
          </a:bodyPr>
          <a:lstStyle/>
          <a:p>
            <a:r>
              <a:rPr lang="en-US" sz="1000" dirty="0">
                <a:latin typeface="Arial Narrow" pitchFamily="42" charset="0"/>
                <a:ea typeface="Times New Roman" pitchFamily="42" charset="0"/>
                <a:cs typeface="Times New Roman" pitchFamily="42" charset="0"/>
              </a:rPr>
              <a:t>* Possible risks include:  medical emergencies, food poisoning/allergic reactions, damage to University reputation, damage to University property and/or facilities, accidents, injury, and/or death.</a:t>
            </a:r>
            <a:endParaRPr lang="en-US" sz="900" dirty="0"/>
          </a:p>
          <a:p>
            <a:pPr eaLnBrk="0" hangingPunct="0"/>
            <a:r>
              <a:rPr lang="en-US" sz="1000" dirty="0">
                <a:latin typeface="Arial Narrow" pitchFamily="42" charset="0"/>
                <a:ea typeface="Times New Roman" pitchFamily="42" charset="0"/>
                <a:cs typeface="Times New Roman" pitchFamily="42" charset="0"/>
              </a:rPr>
              <a:t>**Methods to manage risks may include:  purchasing special event liability insurance, arranging for security </a:t>
            </a:r>
            <a:r>
              <a:rPr lang="en-US" sz="1000" dirty="0" smtClean="0">
                <a:latin typeface="Arial Narrow" pitchFamily="42" charset="0"/>
                <a:ea typeface="Times New Roman" pitchFamily="42" charset="0"/>
                <a:cs typeface="Times New Roman" pitchFamily="42" charset="0"/>
              </a:rPr>
              <a:t>through UPD</a:t>
            </a:r>
            <a:r>
              <a:rPr lang="en-US" sz="1000" dirty="0">
                <a:latin typeface="Arial Narrow" pitchFamily="42" charset="0"/>
                <a:ea typeface="Times New Roman" pitchFamily="42" charset="0"/>
                <a:cs typeface="Times New Roman" pitchFamily="42" charset="0"/>
              </a:rPr>
              <a:t>, traveling with an advisor, rotating drivers, etc.</a:t>
            </a:r>
            <a:endParaRPr lang="en-US" dirty="0"/>
          </a:p>
        </p:txBody>
      </p:sp>
      <p:sp>
        <p:nvSpPr>
          <p:cNvPr id="10309" name="Rectangle 13"/>
          <p:cNvSpPr>
            <a:spLocks noChangeArrowheads="1"/>
          </p:cNvSpPr>
          <p:nvPr/>
        </p:nvSpPr>
        <p:spPr bwMode="auto">
          <a:xfrm>
            <a:off x="0" y="6096000"/>
            <a:ext cx="9144000" cy="646113"/>
          </a:xfrm>
          <a:prstGeom prst="rect">
            <a:avLst/>
          </a:prstGeom>
          <a:noFill/>
          <a:ln w="9525">
            <a:noFill/>
            <a:miter lim="800000"/>
            <a:headEnd/>
            <a:tailEnd/>
          </a:ln>
        </p:spPr>
        <p:txBody>
          <a:bodyPr anchor="ctr">
            <a:prstTxWarp prst="textNoShape">
              <a:avLst/>
            </a:prstTxWarp>
            <a:spAutoFit/>
          </a:bodyPr>
          <a:lstStyle/>
          <a:p>
            <a:r>
              <a:rPr lang="en-US" sz="900" dirty="0">
                <a:latin typeface="Arial Narrow" pitchFamily="42" charset="0"/>
                <a:ea typeface="Times New Roman" pitchFamily="42" charset="0"/>
                <a:cs typeface="Times New Roman" pitchFamily="42" charset="0"/>
              </a:rPr>
              <a:t>If any special activity score is within the red or yellow the Office of Student Activities must review.  The Risk Management &amp; Insurance Matrix must be filed when an Activity Proposal is require.</a:t>
            </a:r>
            <a:endParaRPr lang="en-US" sz="900" dirty="0"/>
          </a:p>
          <a:p>
            <a:pPr eaLnBrk="0" hangingPunct="0"/>
            <a:r>
              <a:rPr lang="en-US" sz="900" dirty="0">
                <a:latin typeface="Arial Narrow" pitchFamily="42" charset="0"/>
                <a:ea typeface="Times New Roman" pitchFamily="42" charset="0"/>
                <a:cs typeface="Times New Roman" pitchFamily="42" charset="0"/>
              </a:rPr>
              <a:t>The form has been provided as an educational tool to help student leaders to develop a process for identifying and discussing potential risk issues.  It is intended for use as part of a larger event planning process, and should only serve as a starting point for your discussion on risk management.  It is not designed to take the place of a careful review of applicable rules, policies, and laws, or discussion with your advisor.  Completion of this form does not imply approval or authorization of your </a:t>
            </a:r>
            <a:r>
              <a:rPr lang="en-US" sz="900" dirty="0" smtClean="0">
                <a:latin typeface="Arial Narrow" pitchFamily="42" charset="0"/>
                <a:ea typeface="Times New Roman" pitchFamily="42" charset="0"/>
                <a:cs typeface="Times New Roman" pitchFamily="42" charset="0"/>
              </a:rPr>
              <a:t>event.  </a:t>
            </a:r>
            <a:r>
              <a:rPr lang="en-US" sz="900" dirty="0">
                <a:latin typeface="Arial Narrow" pitchFamily="42" charset="0"/>
                <a:ea typeface="Times New Roman" pitchFamily="42" charset="0"/>
                <a:cs typeface="Times New Roman" pitchFamily="42" charset="0"/>
              </a:rPr>
              <a:t>For more information on event planning, contact </a:t>
            </a:r>
            <a:r>
              <a:rPr lang="en-US" sz="900" dirty="0" smtClean="0">
                <a:latin typeface="Arial Narrow" pitchFamily="42" charset="0"/>
                <a:ea typeface="Times New Roman" pitchFamily="42" charset="0"/>
                <a:cs typeface="Times New Roman" pitchFamily="42" charset="0"/>
              </a:rPr>
              <a:t>the CORE office.</a:t>
            </a:r>
            <a:endParaRPr lang="en-US" sz="9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52400" y="381000"/>
            <a:ext cx="8610600" cy="990600"/>
          </a:xfrm>
        </p:spPr>
        <p:txBody>
          <a:bodyPr/>
          <a:lstStyle/>
          <a:p>
            <a:pPr eaLnBrk="1" hangingPunct="1"/>
            <a:r>
              <a:rPr lang="en-US" sz="2800" b="1" dirty="0" smtClean="0">
                <a:latin typeface="Arial Narrow" pitchFamily="42" charset="0"/>
              </a:rPr>
              <a:t>Decide on an </a:t>
            </a:r>
            <a:r>
              <a:rPr lang="en-US" sz="2800" b="1" dirty="0">
                <a:latin typeface="Arial Narrow" pitchFamily="42" charset="0"/>
              </a:rPr>
              <a:t>acceptable level of </a:t>
            </a:r>
            <a:r>
              <a:rPr lang="en-US" sz="2800" b="1" dirty="0" smtClean="0">
                <a:latin typeface="Arial Narrow" pitchFamily="42" charset="0"/>
              </a:rPr>
              <a:t>risk for your organization:</a:t>
            </a:r>
            <a:endParaRPr lang="en-US" sz="2800" b="1" dirty="0">
              <a:latin typeface="Arial Narrow" pitchFamily="42" charset="0"/>
            </a:endParaRPr>
          </a:p>
        </p:txBody>
      </p:sp>
      <p:sp>
        <p:nvSpPr>
          <p:cNvPr id="22531" name="Rectangle 3"/>
          <p:cNvSpPr>
            <a:spLocks noGrp="1" noChangeArrowheads="1"/>
          </p:cNvSpPr>
          <p:nvPr>
            <p:ph type="body" idx="4294967295"/>
          </p:nvPr>
        </p:nvSpPr>
        <p:spPr>
          <a:xfrm>
            <a:off x="0" y="2514600"/>
            <a:ext cx="8610600" cy="3535363"/>
          </a:xfrm>
        </p:spPr>
        <p:txBody>
          <a:bodyPr>
            <a:normAutofit lnSpcReduction="10000"/>
          </a:bodyPr>
          <a:lstStyle/>
          <a:p>
            <a:pPr eaLnBrk="1" hangingPunct="1">
              <a:lnSpc>
                <a:spcPct val="80000"/>
              </a:lnSpc>
            </a:pPr>
            <a:r>
              <a:rPr lang="en-US" sz="4000" dirty="0"/>
              <a:t>Consider </a:t>
            </a:r>
            <a:r>
              <a:rPr lang="en-US" sz="4000" u="sng" dirty="0"/>
              <a:t>modifying </a:t>
            </a:r>
            <a:r>
              <a:rPr lang="en-US" sz="4000" u="sng" dirty="0" smtClean="0"/>
              <a:t>activities</a:t>
            </a:r>
            <a:r>
              <a:rPr lang="en-US" sz="4000" dirty="0" smtClean="0"/>
              <a:t> </a:t>
            </a:r>
            <a:r>
              <a:rPr lang="en-US" sz="4000" dirty="0"/>
              <a:t>that have unreasonable risk associated with </a:t>
            </a:r>
            <a:r>
              <a:rPr lang="en-US" sz="4000" dirty="0" smtClean="0"/>
              <a:t>your organization.</a:t>
            </a:r>
          </a:p>
          <a:p>
            <a:pPr eaLnBrk="1" hangingPunct="1">
              <a:lnSpc>
                <a:spcPct val="80000"/>
              </a:lnSpc>
            </a:pPr>
            <a:endParaRPr lang="en-US" sz="4000" dirty="0" smtClean="0"/>
          </a:p>
          <a:p>
            <a:pPr eaLnBrk="1" hangingPunct="1">
              <a:lnSpc>
                <a:spcPct val="80000"/>
              </a:lnSpc>
            </a:pPr>
            <a:r>
              <a:rPr lang="en-US" sz="4000" dirty="0"/>
              <a:t>Remember to consider how the activities </a:t>
            </a:r>
            <a:r>
              <a:rPr lang="en-US" sz="4000" u="sng" dirty="0"/>
              <a:t>relate to the mission</a:t>
            </a:r>
            <a:r>
              <a:rPr lang="en-US" sz="4000" dirty="0"/>
              <a:t> and purpose or your organization. </a:t>
            </a:r>
            <a:endParaRPr lang="en-US" sz="4000" dirty="0" smtClean="0"/>
          </a:p>
          <a:p>
            <a:pPr lvl="1" eaLnBrk="1" hangingPunct="1">
              <a:lnSpc>
                <a:spcPct val="80000"/>
              </a:lnSpc>
            </a:pPr>
            <a:endParaRPr lang="en-US" sz="1800"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ffStrong-Slide-B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BuffStrong-ContentSlide-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789" y="3862516"/>
            <a:ext cx="3084576" cy="3072384"/>
          </a:xfrm>
          <a:prstGeom prst="rect">
            <a:avLst/>
          </a:prstGeom>
        </p:spPr>
      </p:pic>
      <p:pic>
        <p:nvPicPr>
          <p:cNvPr id="8" name="Picture 7" descr="BuffStrong-ContentSlide-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28" y="1008629"/>
            <a:ext cx="8101584" cy="810768"/>
          </a:xfrm>
          <a:prstGeom prst="rect">
            <a:avLst/>
          </a:prstGeom>
        </p:spPr>
      </p:pic>
      <p:sp>
        <p:nvSpPr>
          <p:cNvPr id="11" name="TextBox 10"/>
          <p:cNvSpPr txBox="1"/>
          <p:nvPr/>
        </p:nvSpPr>
        <p:spPr>
          <a:xfrm>
            <a:off x="1066800" y="2209800"/>
            <a:ext cx="6172200" cy="4154984"/>
          </a:xfrm>
          <a:prstGeom prst="rect">
            <a:avLst/>
          </a:prstGeom>
          <a:noFill/>
        </p:spPr>
        <p:txBody>
          <a:bodyPr wrap="square" rtlCol="0">
            <a:spAutoFit/>
          </a:bodyPr>
          <a:lstStyle/>
          <a:p>
            <a:r>
              <a:rPr lang="en-US" altLang="en-US" sz="2400" dirty="0" smtClean="0"/>
              <a:t>Hazing is a broad term encompassing any action or activity which does not contribute to the positive development of a person; which inflicts or intends to cause physical or mental harm </a:t>
            </a:r>
          </a:p>
          <a:p>
            <a:endParaRPr lang="en-US" altLang="en-US" sz="2400" dirty="0" smtClean="0"/>
          </a:p>
          <a:p>
            <a:r>
              <a:rPr lang="en-US" altLang="en-US" sz="2400" dirty="0" smtClean="0"/>
              <a:t>It is defined in the Texas Education Code (</a:t>
            </a:r>
            <a:r>
              <a:rPr lang="en-US" altLang="en-US" sz="2400" i="1" dirty="0" smtClean="0"/>
              <a:t>Subchapter F. Sec. 37.151)</a:t>
            </a:r>
            <a:endParaRPr lang="en-US" sz="2400" dirty="0" smtClean="0"/>
          </a:p>
          <a:p>
            <a:r>
              <a:rPr lang="en-US" altLang="en-US" sz="2400" dirty="0" smtClean="0"/>
              <a:t> and the West Texas A&amp;M Code of Student Life</a:t>
            </a:r>
            <a:r>
              <a:rPr lang="en-US" altLang="en-US" sz="2400" i="1" dirty="0" smtClean="0"/>
              <a:t>.</a:t>
            </a:r>
          </a:p>
          <a:p>
            <a:endParaRPr lang="en-US" altLang="en-US" sz="2400" i="1" dirty="0" smtClean="0"/>
          </a:p>
          <a:p>
            <a:endParaRPr lang="en-US" altLang="en-US" sz="2400" i="1" dirty="0"/>
          </a:p>
          <a:p>
            <a:endParaRPr lang="en-US" altLang="en-US" sz="2400" i="1" dirty="0" smtClean="0"/>
          </a:p>
        </p:txBody>
      </p:sp>
      <p:pic>
        <p:nvPicPr>
          <p:cNvPr id="12" name="Picture 11" descr="WTAM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14" y="5875793"/>
            <a:ext cx="5027586" cy="602434"/>
          </a:xfrm>
          <a:prstGeom prst="rect">
            <a:avLst/>
          </a:prstGeom>
        </p:spPr>
      </p:pic>
      <p:sp>
        <p:nvSpPr>
          <p:cNvPr id="2" name="TextBox 1"/>
          <p:cNvSpPr txBox="1"/>
          <p:nvPr/>
        </p:nvSpPr>
        <p:spPr>
          <a:xfrm>
            <a:off x="1676400" y="1143000"/>
            <a:ext cx="5867400" cy="523220"/>
          </a:xfrm>
          <a:prstGeom prst="rect">
            <a:avLst/>
          </a:prstGeom>
          <a:noFill/>
        </p:spPr>
        <p:txBody>
          <a:bodyPr wrap="square" rtlCol="0">
            <a:spAutoFit/>
          </a:bodyPr>
          <a:lstStyle/>
          <a:p>
            <a:pPr algn="ctr"/>
            <a:r>
              <a:rPr lang="en-US" sz="2800" dirty="0" smtClean="0">
                <a:solidFill>
                  <a:schemeClr val="bg1"/>
                </a:solidFill>
              </a:rPr>
              <a:t>What is Hazing?</a:t>
            </a:r>
            <a:endParaRPr lang="en-US" sz="2800" dirty="0">
              <a:solidFill>
                <a:schemeClr val="bg1"/>
              </a:solidFill>
            </a:endParaRPr>
          </a:p>
        </p:txBody>
      </p:sp>
    </p:spTree>
    <p:extLst>
      <p:ext uri="{BB962C8B-B14F-4D97-AF65-F5344CB8AC3E}">
        <p14:creationId xmlns:p14="http://schemas.microsoft.com/office/powerpoint/2010/main" val="4079125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5866</TotalTime>
  <Words>4195</Words>
  <Application>Microsoft Macintosh PowerPoint</Application>
  <PresentationFormat>On-screen Show (4:3)</PresentationFormat>
  <Paragraphs>555</Paragraphs>
  <Slides>57</Slides>
  <Notes>26</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Solstice</vt:lpstr>
      <vt:lpstr>PowerPoint Presentation</vt:lpstr>
      <vt:lpstr>PowerPoint Presentation</vt:lpstr>
      <vt:lpstr>High Risk Activities</vt:lpstr>
      <vt:lpstr>Risk Management Concepts</vt:lpstr>
      <vt:lpstr> When considering risk concerns for  your organizations remember your resources on campus:  *Student Engagement &amp; Leadership Office, UPD, and the Risk Management Office</vt:lpstr>
      <vt:lpstr>PowerPoint Presentation</vt:lpstr>
      <vt:lpstr>PowerPoint Presentation</vt:lpstr>
      <vt:lpstr>Decide on an acceptable level of risk for your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of the BIT</vt:lpstr>
      <vt:lpstr>Goals of the BIT</vt:lpstr>
      <vt:lpstr>Tasks of the BIT</vt:lpstr>
      <vt:lpstr>The Team</vt:lpstr>
      <vt:lpstr>How to Make a BIT Referral:</vt:lpstr>
      <vt:lpstr>Alcohol, Illegal Drugs,  and Penalties:  (also refer to Code of Student Life and the Campus Security Report- available online at www.wtamu.edu)</vt:lpstr>
      <vt:lpstr>Alcohol, Illegal Drugs and Penalties</vt:lpstr>
      <vt:lpstr>Alcohol, Illegal Drugs and Penalties</vt:lpstr>
      <vt:lpstr>Alcohol, Illegal Drugs and Penalties</vt:lpstr>
      <vt:lpstr>Alcohol, Illegal Drugs and Penalties</vt:lpstr>
      <vt:lpstr>Alcohol, Illegal Drugs and Penalties</vt:lpstr>
      <vt:lpstr>PowerPoint Presentation</vt:lpstr>
      <vt:lpstr>Behavior at Parties</vt:lpstr>
      <vt:lpstr>Burglary Property Awareness (Did you know...)? </vt:lpstr>
      <vt:lpstr>PowerPoint Presentation</vt:lpstr>
      <vt:lpstr>PSAP (#911)-Public Safety Answering Point</vt:lpstr>
      <vt:lpstr>PowerPoint Presentation</vt:lpstr>
      <vt:lpstr>Emergency Operations Plan</vt:lpstr>
      <vt:lpstr>Sexual Violence Sexual Harassment</vt:lpstr>
      <vt:lpstr>Sexual Violence-Sexual Harassment</vt:lpstr>
      <vt:lpstr>Reporting Sexual Violence and Harassment</vt:lpstr>
      <vt:lpstr>Sexual Violence-Sexual Harassment</vt:lpstr>
      <vt:lpstr>Sexual Violence-Sexual Harassment</vt:lpstr>
      <vt:lpstr>PowerPoint Presentation</vt:lpstr>
      <vt:lpstr>The Clery Act</vt:lpstr>
      <vt:lpstr>PowerPoint Presentation</vt:lpstr>
      <vt:lpstr>Clery Act Federal Mandated Responsibilities</vt:lpstr>
      <vt:lpstr>PowerPoint Presentation</vt:lpstr>
      <vt:lpstr>Meri Lyn Odell Clery Coordinator modell@wtamu.edu 806-651-2307</vt:lpstr>
      <vt:lpstr>PowerPoint Presentation</vt:lpstr>
      <vt:lpstr>PowerPoint Presentation</vt:lpstr>
      <vt:lpstr>PowerPoint Presentation</vt:lpstr>
      <vt:lpstr>Fire and Life Safety</vt:lpstr>
      <vt:lpstr>PowerPoint Presentation</vt:lpstr>
      <vt:lpstr>Fire and Life Safety</vt:lpstr>
      <vt:lpstr>Food Safety:</vt:lpstr>
      <vt:lpstr>PowerPoint Presentation</vt:lpstr>
      <vt:lpstr>Travel</vt:lpstr>
      <vt:lpstr>Travel</vt:lpstr>
      <vt:lpstr>Travel</vt:lpstr>
      <vt:lpstr>Risk Management Training</vt:lpstr>
      <vt:lpstr>PowerPoint Presentation</vt:lpstr>
    </vt:vector>
  </TitlesOfParts>
  <Company>Tarleton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WTAMU</dc:creator>
  <cp:lastModifiedBy>Cornelsen, Kimberly D.</cp:lastModifiedBy>
  <cp:revision>302</cp:revision>
  <cp:lastPrinted>2015-10-26T20:00:26Z</cp:lastPrinted>
  <dcterms:created xsi:type="dcterms:W3CDTF">2008-09-16T13:15:40Z</dcterms:created>
  <dcterms:modified xsi:type="dcterms:W3CDTF">2015-10-27T18:34:47Z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982046B5-A781-457E-BD42-013918AB2087</vt:lpwstr>
  </property>
  <property fmtid="{D5CDD505-2E9C-101B-9397-08002B2CF9AE}" pid="3" name="ArticulatePath">
    <vt:lpwstr>WTAMU-Student Organization Presentation-Risk Management-9-23-2013</vt:lpwstr>
  </property>
</Properties>
</file>